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0" r:id="rId4"/>
    <p:sldId id="269" r:id="rId5"/>
    <p:sldId id="271" r:id="rId6"/>
    <p:sldId id="273" r:id="rId7"/>
    <p:sldId id="276" r:id="rId8"/>
    <p:sldId id="277" r:id="rId9"/>
    <p:sldId id="274" r:id="rId10"/>
    <p:sldId id="272" r:id="rId11"/>
    <p:sldId id="278" r:id="rId12"/>
  </p:sldIdLst>
  <p:sldSz cx="9144000" cy="6858000" type="screen4x3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A384"/>
    <a:srgbClr val="31E7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70" y="-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D40B4-7962-4230-A3F9-BA6AAC8D13D3}" type="datetimeFigureOut">
              <a:rPr lang="de-DE" smtClean="0"/>
              <a:t>11.04.2018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CFE27-3634-4A2A-8C11-6D9DCC504A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4047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885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FA0FC4-925C-41B8-BE2F-BD8B869F349A}" type="datetime1">
              <a:rPr lang="de-DE" smtClean="0"/>
              <a:t>11.04.2018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Name / Organisationseinheit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792088" cy="385018"/>
          </a:xfrm>
          <a:prstGeom prst="rect">
            <a:avLst/>
          </a:prstGeom>
        </p:spPr>
        <p:txBody>
          <a:bodyPr/>
          <a:lstStyle/>
          <a:p>
            <a:fld id="{56FDE812-B173-41E5-B30B-63E99ED12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425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73E140-C37E-48B6-B165-0ED5C7BA4B50}" type="datetime1">
              <a:rPr lang="de-DE" smtClean="0"/>
              <a:t>11.04.2018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Name / Organisationseinheit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792088" cy="385018"/>
          </a:xfrm>
          <a:prstGeom prst="rect">
            <a:avLst/>
          </a:prstGeom>
        </p:spPr>
        <p:txBody>
          <a:bodyPr/>
          <a:lstStyle/>
          <a:p>
            <a:fld id="{56FDE812-B173-41E5-B30B-63E99ED12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5419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9907F0-7F3A-412B-A412-012ABC33024C}" type="datetime1">
              <a:rPr lang="de-DE" smtClean="0"/>
              <a:t>11.04.2018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Name / Organisationseinheit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792088" cy="38501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Seite </a:t>
            </a:r>
            <a:fld id="{56FDE812-B173-41E5-B30B-63E99ED1288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208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722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2017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511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55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220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33AC57-B398-4391-AE8D-160E9D9CD6CA}" type="datetime1">
              <a:rPr lang="de-DE" smtClean="0"/>
              <a:t>11.04.2018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Name / Organisationseinheit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792088" cy="385018"/>
          </a:xfrm>
          <a:prstGeom prst="rect">
            <a:avLst/>
          </a:prstGeom>
        </p:spPr>
        <p:txBody>
          <a:bodyPr/>
          <a:lstStyle/>
          <a:p>
            <a:fld id="{56FDE812-B173-41E5-B30B-63E99ED12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674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CE4CAD-7B54-4EB2-8724-5CAB01D78870}" type="datetime1">
              <a:rPr lang="de-DE" smtClean="0"/>
              <a:t>11.04.2018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Name / Organisationseinheit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792088" cy="385018"/>
          </a:xfrm>
          <a:prstGeom prst="rect">
            <a:avLst/>
          </a:prstGeom>
        </p:spPr>
        <p:txBody>
          <a:bodyPr/>
          <a:lstStyle/>
          <a:p>
            <a:fld id="{56FDE812-B173-41E5-B30B-63E99ED12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6511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B9336B-08C5-4B13-A297-31B7C8B79D78}" type="datetime1">
              <a:rPr lang="de-DE" smtClean="0"/>
              <a:t>11.04.2018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Name / Organisationseinheit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792088" cy="385018"/>
          </a:xfrm>
          <a:prstGeom prst="rect">
            <a:avLst/>
          </a:prstGeom>
        </p:spPr>
        <p:txBody>
          <a:bodyPr/>
          <a:lstStyle/>
          <a:p>
            <a:fld id="{56FDE812-B173-41E5-B30B-63E99ED12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249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85" y="-1"/>
            <a:ext cx="4980953" cy="3501009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44625"/>
            <a:ext cx="1728192" cy="384117"/>
          </a:xfrm>
          <a:prstGeom prst="rect">
            <a:avLst/>
          </a:prstGeom>
        </p:spPr>
      </p:pic>
      <p:sp>
        <p:nvSpPr>
          <p:cNvPr id="16" name="Foliennummernplatzhalter 5"/>
          <p:cNvSpPr txBox="1">
            <a:spLocks/>
          </p:cNvSpPr>
          <p:nvPr/>
        </p:nvSpPr>
        <p:spPr>
          <a:xfrm>
            <a:off x="7740352" y="5967626"/>
            <a:ext cx="1283110" cy="40062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FrutigerEuro 55" panose="0200050304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1000" dirty="0" smtClean="0"/>
              <a:t> Seite </a:t>
            </a:r>
            <a:fld id="{A36EB986-4784-4C3D-89C0-4CF83180D414}" type="slidenum">
              <a:rPr lang="de-DE" sz="1000" smtClean="0"/>
              <a:pPr algn="r"/>
              <a:t>‹Nr.›</a:t>
            </a:fld>
            <a:endParaRPr lang="de-DE" sz="1000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-6785" y="5445224"/>
            <a:ext cx="9144000" cy="0"/>
          </a:xfrm>
          <a:prstGeom prst="line">
            <a:avLst/>
          </a:prstGeom>
          <a:ln>
            <a:solidFill>
              <a:srgbClr val="13A3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ußzeilenplatzhalter 4"/>
          <p:cNvSpPr txBox="1">
            <a:spLocks/>
          </p:cNvSpPr>
          <p:nvPr/>
        </p:nvSpPr>
        <p:spPr>
          <a:xfrm>
            <a:off x="323528" y="5841358"/>
            <a:ext cx="2520280" cy="653157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dirty="0" err="1" smtClean="0"/>
              <a:t>Beanka</a:t>
            </a:r>
            <a:r>
              <a:rPr lang="de-DE" sz="1000" dirty="0" smtClean="0"/>
              <a:t> Ganser </a:t>
            </a:r>
          </a:p>
          <a:p>
            <a:r>
              <a:rPr lang="de-DE" sz="1000" dirty="0" smtClean="0"/>
              <a:t>Fachreferentin</a:t>
            </a:r>
            <a:br>
              <a:rPr lang="de-DE" sz="1000" dirty="0" smtClean="0"/>
            </a:br>
            <a:r>
              <a:rPr lang="de-DE" sz="1000" dirty="0" smtClean="0"/>
              <a:t>Arbeitsmarktpolitik </a:t>
            </a:r>
            <a:r>
              <a:rPr lang="de-DE" sz="1000" dirty="0" err="1" smtClean="0"/>
              <a:t>KitaPlus</a:t>
            </a:r>
            <a:endParaRPr lang="de-DE" sz="10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5554527"/>
            <a:ext cx="2385060" cy="122682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5521849"/>
            <a:ext cx="2316480" cy="126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798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leichschenkliges Dreieck 6"/>
          <p:cNvSpPr/>
          <p:nvPr/>
        </p:nvSpPr>
        <p:spPr>
          <a:xfrm rot="5400000">
            <a:off x="1568931" y="1847156"/>
            <a:ext cx="461665" cy="344570"/>
          </a:xfrm>
          <a:prstGeom prst="triangle">
            <a:avLst/>
          </a:prstGeom>
          <a:solidFill>
            <a:srgbClr val="13A38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>
              <a:latin typeface="FrutigerEuro 55" panose="02000503040000020004" pitchFamily="2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226" y="1340768"/>
            <a:ext cx="6609306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80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63688" y="980728"/>
            <a:ext cx="6923112" cy="4320481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Erfahrungen</a:t>
            </a:r>
          </a:p>
          <a:p>
            <a:endParaRPr lang="de-DE" dirty="0"/>
          </a:p>
          <a:p>
            <a:r>
              <a:rPr lang="de-DE" dirty="0" smtClean="0"/>
              <a:t>Inanspruchnahme ca. 80 Kinder</a:t>
            </a:r>
          </a:p>
          <a:p>
            <a:r>
              <a:rPr lang="de-DE" dirty="0" smtClean="0"/>
              <a:t>Alter 1 Jahr bis zur Einschulung</a:t>
            </a:r>
          </a:p>
          <a:p>
            <a:r>
              <a:rPr lang="de-DE" dirty="0" smtClean="0"/>
              <a:t>Eltern </a:t>
            </a:r>
          </a:p>
          <a:p>
            <a:pPr lvl="1"/>
            <a:r>
              <a:rPr lang="de-DE" sz="2400" dirty="0"/>
              <a:t>	nehmen </a:t>
            </a:r>
            <a:r>
              <a:rPr lang="de-DE" sz="2400" dirty="0" smtClean="0"/>
              <a:t>Ausbildung / Berufstätigkeit auf</a:t>
            </a:r>
          </a:p>
          <a:p>
            <a:pPr lvl="1"/>
            <a:r>
              <a:rPr lang="de-DE" sz="2400" dirty="0" smtClean="0"/>
              <a:t>	erhöhen Arbeitszeit </a:t>
            </a:r>
          </a:p>
          <a:p>
            <a:pPr lvl="1"/>
            <a:r>
              <a:rPr lang="de-DE" sz="2400" dirty="0" smtClean="0"/>
              <a:t>  lösen schlechte Betreuungssettings auf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52851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3608" y="1124744"/>
            <a:ext cx="8100392" cy="4237931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	Offene Fragen</a:t>
            </a:r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Wie geht es weiter nach Ablauf des Förderzeitraums (Verstetigung)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Fortsetzung aus Bundesmitteln ?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Und / oder eine Implementierung in </a:t>
            </a:r>
            <a:r>
              <a:rPr lang="de-DE" dirty="0" err="1" smtClean="0"/>
              <a:t>KiBiz</a:t>
            </a:r>
            <a:r>
              <a:rPr lang="de-DE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7742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63688" y="620688"/>
            <a:ext cx="6923112" cy="4680521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	</a:t>
            </a:r>
            <a:r>
              <a:rPr lang="de-DE" b="1" dirty="0" smtClean="0"/>
              <a:t>Unterstützt von </a:t>
            </a:r>
            <a:endParaRPr lang="de-DE" b="1" dirty="0"/>
          </a:p>
          <a:p>
            <a:r>
              <a:rPr lang="de-DE" dirty="0" smtClean="0"/>
              <a:t>Bundesvereinigung </a:t>
            </a:r>
            <a:r>
              <a:rPr lang="de-DE" dirty="0"/>
              <a:t>der deutschen </a:t>
            </a:r>
            <a:r>
              <a:rPr lang="de-DE" dirty="0" smtClean="0"/>
              <a:t>Arbeitgeberverbände</a:t>
            </a:r>
          </a:p>
          <a:p>
            <a:r>
              <a:rPr lang="de-DE" dirty="0" smtClean="0"/>
              <a:t>Bundesagentur </a:t>
            </a:r>
            <a:r>
              <a:rPr lang="de-DE" dirty="0"/>
              <a:t>für </a:t>
            </a:r>
            <a:r>
              <a:rPr lang="de-DE" dirty="0" smtClean="0"/>
              <a:t>Arbeit</a:t>
            </a:r>
          </a:p>
          <a:p>
            <a:r>
              <a:rPr lang="de-DE" dirty="0" smtClean="0"/>
              <a:t>Deutschen Gewerkschaftsbund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Deutschen </a:t>
            </a:r>
            <a:r>
              <a:rPr lang="de-DE" dirty="0">
                <a:solidFill>
                  <a:srgbClr val="0070C0"/>
                </a:solidFill>
              </a:rPr>
              <a:t>Städte- und Gemeindebund </a:t>
            </a:r>
            <a:endParaRPr lang="de-DE" dirty="0" smtClean="0">
              <a:solidFill>
                <a:srgbClr val="0070C0"/>
              </a:solidFill>
            </a:endParaRPr>
          </a:p>
          <a:p>
            <a:r>
              <a:rPr lang="de-DE" dirty="0" smtClean="0"/>
              <a:t>Deutschen Städtetag.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088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63688" y="1340769"/>
            <a:ext cx="6923112" cy="3960440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	Das Bundesprogramm fördert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verlängerte Öffnungszeiten in</a:t>
            </a:r>
          </a:p>
          <a:p>
            <a:pPr marL="0" indent="0">
              <a:buNone/>
            </a:pPr>
            <a:r>
              <a:rPr lang="de-DE" dirty="0" smtClean="0"/>
              <a:t> 	Kitas bzw. Kindertagespflege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	Bundesweit </a:t>
            </a:r>
            <a:r>
              <a:rPr lang="de-DE" dirty="0" err="1" smtClean="0"/>
              <a:t>ca</a:t>
            </a:r>
            <a:r>
              <a:rPr lang="de-DE" dirty="0" smtClean="0"/>
              <a:t> 300 Standorte 	in NRW         ca. 70 Kitas</a:t>
            </a:r>
          </a:p>
          <a:p>
            <a:pPr marL="0" indent="0">
              <a:buNone/>
            </a:pPr>
            <a:r>
              <a:rPr lang="de-DE" dirty="0" smtClean="0"/>
              <a:t>	im Kreis UN  10 Standorte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236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63688" y="1124743"/>
            <a:ext cx="6923112" cy="3600401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Örtliche Steuerungsgruppe</a:t>
            </a:r>
          </a:p>
          <a:p>
            <a:pPr marL="0" indent="0">
              <a:buNone/>
            </a:pPr>
            <a:endParaRPr lang="de-DE" b="1" dirty="0" smtClean="0"/>
          </a:p>
          <a:p>
            <a:r>
              <a:rPr lang="de-DE" dirty="0" smtClean="0"/>
              <a:t>Wirtschaftsförderung Lünen</a:t>
            </a:r>
          </a:p>
          <a:p>
            <a:r>
              <a:rPr lang="de-DE" dirty="0" smtClean="0"/>
              <a:t>Wirtschaftsförderung Kreis Unna</a:t>
            </a:r>
          </a:p>
          <a:p>
            <a:r>
              <a:rPr lang="de-DE" dirty="0" smtClean="0"/>
              <a:t>Jobcenter Kreis Unna</a:t>
            </a:r>
          </a:p>
          <a:p>
            <a:r>
              <a:rPr lang="de-DE" dirty="0" smtClean="0"/>
              <a:t>Stadt Lünen (Federführung)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13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63688" y="692696"/>
            <a:ext cx="6923112" cy="4608513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Institutionelle Beteiligung </a:t>
            </a:r>
          </a:p>
          <a:p>
            <a:endParaRPr lang="de-DE" dirty="0"/>
          </a:p>
          <a:p>
            <a:r>
              <a:rPr lang="de-DE" dirty="0" smtClean="0"/>
              <a:t>6 städtische </a:t>
            </a:r>
            <a:r>
              <a:rPr lang="de-DE" dirty="0"/>
              <a:t>Kitas ist Lünen seit November 2016 im </a:t>
            </a:r>
            <a:r>
              <a:rPr lang="de-DE" dirty="0" smtClean="0"/>
              <a:t>Bundesprogramm</a:t>
            </a:r>
          </a:p>
          <a:p>
            <a:r>
              <a:rPr lang="de-DE" dirty="0" smtClean="0"/>
              <a:t>Öffnungszeiten: Montags </a:t>
            </a:r>
            <a:r>
              <a:rPr lang="de-DE" dirty="0"/>
              <a:t>bis </a:t>
            </a:r>
            <a:r>
              <a:rPr lang="de-DE" dirty="0" smtClean="0"/>
              <a:t>Freitags 6 – 20 Uhr (bedarfsabhängig)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452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63688" y="908720"/>
            <a:ext cx="6923112" cy="4392488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Förderkulisse</a:t>
            </a:r>
          </a:p>
          <a:p>
            <a:pPr marL="0" indent="0">
              <a:buNone/>
            </a:pPr>
            <a:r>
              <a:rPr lang="de-DE" dirty="0" smtClean="0"/>
              <a:t> </a:t>
            </a:r>
          </a:p>
          <a:p>
            <a:r>
              <a:rPr lang="de-DE" dirty="0" smtClean="0"/>
              <a:t>Förderzeitraum Kitas 11/2016 -12/2018</a:t>
            </a:r>
          </a:p>
          <a:p>
            <a:r>
              <a:rPr lang="de-DE" dirty="0" smtClean="0"/>
              <a:t>Förderzeitraum Strukturentwicklung 9/2017 – 12/2018</a:t>
            </a:r>
          </a:p>
          <a:p>
            <a:r>
              <a:rPr lang="de-DE" dirty="0"/>
              <a:t>Fördervolumen ca. </a:t>
            </a:r>
            <a:r>
              <a:rPr lang="de-DE" dirty="0" smtClean="0"/>
              <a:t>1,3 </a:t>
            </a:r>
            <a:r>
              <a:rPr lang="de-DE" dirty="0"/>
              <a:t>Mill. €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660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1412776"/>
            <a:ext cx="8229600" cy="3888432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	Zielsetzung</a:t>
            </a:r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sz="2800" dirty="0" smtClean="0"/>
              <a:t>Persönliche Lebensumstände 	(Elternschaft) </a:t>
            </a:r>
          </a:p>
          <a:p>
            <a:pPr marL="0" indent="0">
              <a:buNone/>
            </a:pPr>
            <a:endParaRPr lang="de-DE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Dürfen keine (Vermittlungs-) Hemmnisse sein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Dürfen Erwerbstätige nicht vom Arbeitsmarkt fernhalten</a:t>
            </a:r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001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1412776"/>
            <a:ext cx="8229600" cy="3949899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	Zielsetzung außerdem</a:t>
            </a:r>
          </a:p>
          <a:p>
            <a:r>
              <a:rPr lang="de-DE" dirty="0" smtClean="0"/>
              <a:t>wirtschaftliche </a:t>
            </a:r>
            <a:r>
              <a:rPr lang="de-DE" dirty="0"/>
              <a:t>Autonomie von Eltern </a:t>
            </a:r>
            <a:r>
              <a:rPr lang="de-DE" dirty="0" smtClean="0"/>
              <a:t>ermöglichen</a:t>
            </a:r>
            <a:endParaRPr lang="de-DE" dirty="0"/>
          </a:p>
          <a:p>
            <a:r>
              <a:rPr lang="de-DE" dirty="0" smtClean="0"/>
              <a:t>Zeitautonomie für Familien stärken</a:t>
            </a:r>
          </a:p>
          <a:p>
            <a:r>
              <a:rPr lang="de-DE" dirty="0" smtClean="0"/>
              <a:t>Insbesondere alleinerziehende Frauen in Arbeitsmarkt integrieren (Verhinderung von Kinderarmut und Altersarmut)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135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03648" y="980728"/>
            <a:ext cx="7283152" cy="4392489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	Betreuung sicherstellen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Zu anderen Zeiten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Verlängerung der Öffnungszeit </a:t>
            </a:r>
          </a:p>
          <a:p>
            <a:pPr marL="514350" indent="-514350">
              <a:buFont typeface="+mj-lt"/>
              <a:buAutoNum type="arabicPeriod"/>
            </a:pPr>
            <a:r>
              <a:rPr lang="de-DE" u="sng" dirty="0"/>
              <a:t>Keine</a:t>
            </a:r>
            <a:r>
              <a:rPr lang="de-DE" dirty="0"/>
              <a:t> Verlängerung der Betreuungszeit 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Qualitativ hochwertig – keine „</a:t>
            </a:r>
            <a:r>
              <a:rPr lang="de-DE" dirty="0" err="1" smtClean="0"/>
              <a:t>Randzeit</a:t>
            </a:r>
            <a:r>
              <a:rPr lang="de-DE" dirty="0" smtClean="0"/>
              <a:t>“ sondern pädagogische Zeit / Bildungszeit</a:t>
            </a:r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51853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Vorlage Stadt Lünen  Frau Beanka Gans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dt Lünen">
      <a:majorFont>
        <a:latin typeface="FrutigerEuro 55"/>
        <a:ea typeface=""/>
        <a:cs typeface=""/>
      </a:majorFont>
      <a:minorFont>
        <a:latin typeface="FrutigerEuro 55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PowerPointVorlage Stadt Lünen  Frau Beanka Ganser</Template>
  <TotalTime>0</TotalTime>
  <Words>71</Words>
  <Application>Microsoft Office PowerPoint</Application>
  <PresentationFormat>Bildschirmpräsentation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PowerPointVorlage Stadt Lünen  Frau Beanka Ganser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Stadt Lünen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Ganser.02, Beanka</dc:creator>
  <cp:lastModifiedBy>user1</cp:lastModifiedBy>
  <cp:revision>19</cp:revision>
  <cp:lastPrinted>2017-10-12T09:40:00Z</cp:lastPrinted>
  <dcterms:created xsi:type="dcterms:W3CDTF">2017-10-10T07:02:23Z</dcterms:created>
  <dcterms:modified xsi:type="dcterms:W3CDTF">2018-04-11T13:27:29Z</dcterms:modified>
</cp:coreProperties>
</file>