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380" r:id="rId3"/>
    <p:sldId id="342" r:id="rId4"/>
    <p:sldId id="381" r:id="rId5"/>
    <p:sldId id="345" r:id="rId6"/>
    <p:sldId id="383" r:id="rId7"/>
    <p:sldId id="382" r:id="rId8"/>
    <p:sldId id="370" r:id="rId9"/>
    <p:sldId id="384" r:id="rId10"/>
    <p:sldId id="322" r:id="rId11"/>
    <p:sldId id="385" r:id="rId12"/>
    <p:sldId id="386" r:id="rId13"/>
    <p:sldId id="371" r:id="rId14"/>
    <p:sldId id="390" r:id="rId15"/>
    <p:sldId id="387" r:id="rId16"/>
    <p:sldId id="388" r:id="rId17"/>
    <p:sldId id="389" r:id="rId18"/>
    <p:sldId id="352" r:id="rId19"/>
    <p:sldId id="351" r:id="rId20"/>
    <p:sldId id="332" r:id="rId2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ndi, Julian" initials="SJ" lastIdx="3" clrIdx="0">
    <p:extLst>
      <p:ext uri="{19B8F6BF-5375-455C-9EA6-DF929625EA0E}">
        <p15:presenceInfo xmlns:p15="http://schemas.microsoft.com/office/powerpoint/2012/main" userId="Salandi, Jul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2"/>
    <a:srgbClr val="99BB28"/>
    <a:srgbClr val="FAFECC"/>
    <a:srgbClr val="E8F4FC"/>
    <a:srgbClr val="00487C"/>
    <a:srgbClr val="CAD4E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13" autoAdjust="0"/>
  </p:normalViewPr>
  <p:slideViewPr>
    <p:cSldViewPr snapToGrid="0">
      <p:cViewPr varScale="1">
        <p:scale>
          <a:sx n="53" d="100"/>
          <a:sy n="53" d="100"/>
        </p:scale>
        <p:origin x="11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26D927B-ECA7-4852-9D77-079401AB7AAB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325E96F-7D94-4E55-91E1-E045B7E7F7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38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9E86FE5-4A1E-4BC4-88BB-F389F48784BD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F49D39A-38A1-4E25-B096-3AF9F6DBF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1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3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FF49D39A-38A1-4E25-B096-3AF9F6DBF1FF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26">
                <a:defRPr/>
              </a:pPr>
              <a:t>4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240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9D39A-38A1-4E25-B096-3AF9F6DBF1F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6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Projekt-und Maßnahmenentwicklung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Auswertung einer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Prozesspriorisierung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(+ VV u Projektteam u IT-Verantwortliche)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Auswertung - Listung der wichtigen Prozesse nach Prozesseigenschaften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arbeitsintensive 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Führungs-, Kern- u Unterstützungsprozesse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einfach umsetzbare 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häufig durchgeführte 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Prozesse der Kommunikation, Information, Transaktion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Sortierung z.B. nach einfachen Prozessen für zeitnahe Erfolge bei Anwendern u Nutzern – Workshop: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Jeder Fachbereich stellt Prioritätenliste auf; Fachamtsübergreifende Prozesse werden gekennzeichnet; Rangfolge des Prozesses aufeinander angepasst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Ergebnis: Liste für jede OE mit nach Priorität geordneten u ggf. mit anderen Fachbereichen abgestimmten Prozessen inkl. Prozesseigner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24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38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0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6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8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9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0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s Blatt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07433" y="334963"/>
            <a:ext cx="7308851" cy="3698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tabLst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 Präsentation</a:t>
            </a:r>
            <a:endParaRPr lang="de-DE" sz="1600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972000"/>
            <a:ext cx="12192000" cy="588600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Bild mit Klick auf das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426262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73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98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18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4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18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2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64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683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3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7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734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602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s Blatt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07433" y="334963"/>
            <a:ext cx="7308851" cy="3698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tabLst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 Präsentation</a:t>
            </a:r>
            <a:endParaRPr lang="de-DE" sz="1600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972000"/>
            <a:ext cx="12192000" cy="588600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Bild mit Klick auf das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26147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0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5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0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76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36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93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12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9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A0A2-792C-4A02-9DF6-279E5E098406}" type="datetimeFigureOut">
              <a:rPr lang="de-DE" smtClean="0"/>
              <a:t>08.11.2019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rw-connect-extern.nrw.de/confluence/pages/viewpage.action?spaceKey=OZGADigi&amp;title=KommunalDigital.NR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nge@KommunalAgentur.NRW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Philipp.Gilbert@Kommunen.nr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Loebhard-Mann@KommunalAgentur.NR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030" y="278683"/>
            <a:ext cx="11360330" cy="2387600"/>
          </a:xfrm>
        </p:spPr>
        <p:txBody>
          <a:bodyPr>
            <a:normAutofit/>
          </a:bodyPr>
          <a:lstStyle/>
          <a:p>
            <a:r>
              <a:rPr lang="de-DE" sz="5400" b="1" dirty="0" err="1" smtClean="0">
                <a:latin typeface="Bahnschrift SemiBold" panose="020B0502040204020203" pitchFamily="34" charset="0"/>
              </a:rPr>
              <a:t>KommunalDigital.NRW</a:t>
            </a:r>
            <a:r>
              <a:rPr lang="de-DE" b="1" dirty="0" smtClean="0">
                <a:latin typeface="Bahnschrift SemiBold" panose="020B0502040204020203" pitchFamily="34" charset="0"/>
              </a:rPr>
              <a:t> </a:t>
            </a:r>
            <a:endParaRPr lang="de-DE" b="1" dirty="0">
              <a:latin typeface="Bahnschrift SemiBold" panose="020B05020402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96292" y="2735226"/>
            <a:ext cx="9233966" cy="37671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de-DE" b="1" dirty="0" smtClean="0">
              <a:solidFill>
                <a:schemeClr val="bg1"/>
              </a:solidFill>
              <a:latin typeface="Bahnschrift SemiLight SemiConde" panose="020B0502040204020203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de-DE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Sitzung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der Arbeitsgemeinschaft für den </a:t>
            </a:r>
            <a:endParaRPr lang="de-DE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Regierungsbezirk Detmold </a:t>
            </a: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Paderborn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Cornelia Löbhard-Mann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Kommunal Agentur NRW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463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38200" y="28250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Verwaltungsdigitalisierung als 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organisatorische Herausforderung 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91611" y="4372056"/>
            <a:ext cx="26385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Verwaltung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Bürger/-innen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451499" y="4372056"/>
            <a:ext cx="2742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Langfristige strategische Planung mit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487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Personalrat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IT-Dienstleistende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Software-Anbietende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1975" y="4429549"/>
            <a:ext cx="28640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Auswahl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Zeitkontingent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Freiheit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210995" y="2545306"/>
            <a:ext cx="9405258" cy="1677286"/>
            <a:chOff x="1004834" y="2294097"/>
            <a:chExt cx="10228689" cy="2088750"/>
          </a:xfrm>
        </p:grpSpPr>
        <p:sp>
          <p:nvSpPr>
            <p:cNvPr id="4" name="Rechteck 3"/>
            <p:cNvSpPr/>
            <p:nvPr/>
          </p:nvSpPr>
          <p:spPr>
            <a:xfrm>
              <a:off x="1004834" y="2294097"/>
              <a:ext cx="10228689" cy="2088750"/>
            </a:xfrm>
            <a:prstGeom prst="rect">
              <a:avLst/>
            </a:prstGeom>
            <a:solidFill>
              <a:srgbClr val="E8F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10995" y="2401556"/>
              <a:ext cx="2213423" cy="1917050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Prozess-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steuerung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717890" y="2401557"/>
              <a:ext cx="2444630" cy="1917050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>
              <a:defPPr>
                <a:defRPr lang="de-DE"/>
              </a:defPPr>
              <a:lvl1pPr algn="ctr">
                <a:defRPr b="1">
                  <a:solidFill>
                    <a:srgbClr val="00487C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Beschäftigten-führung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303173" y="2401556"/>
              <a:ext cx="2248112" cy="1917050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>
              <a:defPPr>
                <a:defRPr lang="de-DE"/>
              </a:defPPr>
              <a:lvl1pPr algn="ctr">
                <a:defRPr b="1">
                  <a:solidFill>
                    <a:srgbClr val="00487C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Informations-management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841575" y="2401555"/>
              <a:ext cx="2251294" cy="1902667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>
              <a:defPPr>
                <a:defRPr lang="de-DE"/>
              </a:defPPr>
              <a:lvl1pPr algn="ctr">
                <a:defRPr b="1">
                  <a:solidFill>
                    <a:srgbClr val="00487C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Akteurs-management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1071154" y="4475716"/>
            <a:ext cx="24558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176213">
              <a:spcBef>
                <a:spcPts val="600"/>
              </a:spcBef>
              <a:buClr>
                <a:srgbClr val="00487C"/>
              </a:buClr>
              <a:buFont typeface="Calibri" panose="020F0502020204030204" pitchFamily="34" charset="0"/>
              <a:buChar char="»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+ Leitbild</a:t>
            </a:r>
          </a:p>
          <a:p>
            <a:pPr marL="269875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Priorisierung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Optimierung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26337" y="1571135"/>
            <a:ext cx="8150596" cy="954107"/>
          </a:xfrm>
          <a:prstGeom prst="rect">
            <a:avLst/>
          </a:prstGeom>
          <a:solidFill>
            <a:srgbClr val="00487C"/>
          </a:solidFill>
          <a:ln>
            <a:solidFill>
              <a:srgbClr val="00487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Digitalisierung ist Chefsache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 smtClean="0">
                <a:solidFill>
                  <a:prstClr val="white"/>
                </a:solidFill>
                <a:latin typeface="Calibri" panose="020F0502020204030204"/>
              </a:rPr>
              <a:t>Bürgermeister/-in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1071154" y="5952681"/>
            <a:ext cx="10282646" cy="92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1939636"/>
            <a:ext cx="2224500" cy="4003964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</a:t>
            </a:r>
          </a:p>
          <a:p>
            <a:pPr algn="ctr"/>
            <a:endParaRPr lang="de-DE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775168"/>
            <a:ext cx="969153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Benennung/Schulung von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DigitalManagern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/-innen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Grundlagen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einer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Digitalisierungsstrategie</a:t>
            </a:r>
          </a:p>
          <a:p>
            <a:pPr marL="70326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Vorgaben, Bestandsaufnahme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Prozessanalyse, Priorisierung, Maßnahmen, Bedarfe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 Finanzierung,</a:t>
            </a:r>
          </a:p>
          <a:p>
            <a:pPr marL="70326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Interkommunale Strategie</a:t>
            </a:r>
          </a:p>
          <a:p>
            <a:pPr>
              <a:spcBef>
                <a:spcPts val="400"/>
              </a:spcBef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 Bestandsaufnahme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kommunaler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Prozesse</a:t>
            </a:r>
          </a:p>
          <a:p>
            <a:pPr marL="9144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Abfrage vorhandener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analoger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digitaler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Prozesse (Status Quo)</a:t>
            </a:r>
          </a:p>
          <a:p>
            <a:pPr marL="9144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Priorisierung zu digitalisierender Prozesse</a:t>
            </a:r>
          </a:p>
          <a:p>
            <a:pPr marL="9144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möglicher digitaler Brüche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487C"/>
              </a:buClr>
            </a:pPr>
            <a:r>
              <a:rPr lang="de-DE" sz="2800" b="1" dirty="0" smtClean="0"/>
              <a:t>4.  Prozessdarstellung und -optimierung </a:t>
            </a:r>
            <a:r>
              <a:rPr lang="de-DE" sz="2800" dirty="0" smtClean="0"/>
              <a:t>(PICTURE)</a:t>
            </a:r>
            <a:endParaRPr lang="de-DE" sz="2800" dirty="0"/>
          </a:p>
        </p:txBody>
      </p:sp>
      <p:sp>
        <p:nvSpPr>
          <p:cNvPr id="2" name="Rechteck 1"/>
          <p:cNvSpPr/>
          <p:nvPr/>
        </p:nvSpPr>
        <p:spPr>
          <a:xfrm>
            <a:off x="3306200" y="20974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3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35466" y="1944497"/>
            <a:ext cx="2224500" cy="3985248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Stabsstelle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Manager/-in</a:t>
            </a:r>
          </a:p>
          <a:p>
            <a:pPr algn="ctr"/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rgbClr val="00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944497"/>
            <a:ext cx="9691532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Punkt 1: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Benennung/Schulung von </a:t>
            </a:r>
            <a:r>
              <a:rPr lang="de-DE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DigitalManagern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/-innen</a:t>
            </a:r>
            <a:endParaRPr lang="de-DE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Stabsstelle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Koordinator/-in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für Digitalisierung von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Prozessen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Fachbereichsübergreifend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denkend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Prozessoptimierungen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technische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Optimierungen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Motivator/-in</a:t>
            </a:r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Zentrale Ansprechperson für Digitalisierung im Rathaus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Verantwortung für die Umsetzung der Digitalisierungsstrategie</a:t>
            </a:r>
          </a:p>
          <a:p>
            <a:pPr marL="285750" indent="-285750">
              <a:spcAft>
                <a:spcPts val="400"/>
              </a:spcAft>
              <a:buClr>
                <a:srgbClr val="00487C"/>
              </a:buClr>
              <a:buFont typeface="Calibri" panose="020F0502020204030204" pitchFamily="34" charset="0"/>
              <a:buChar char="»"/>
            </a:pPr>
            <a:endParaRPr lang="de-DE" sz="2200" dirty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20974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 Herausforderung  </a:t>
            </a:r>
          </a:p>
        </p:txBody>
      </p:sp>
    </p:spTree>
    <p:extLst>
      <p:ext uri="{BB962C8B-B14F-4D97-AF65-F5344CB8AC3E}">
        <p14:creationId xmlns:p14="http://schemas.microsoft.com/office/powerpoint/2010/main" val="36062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35466" y="1944497"/>
            <a:ext cx="2224500" cy="3985248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Stabsstelle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Manager/-in</a:t>
            </a:r>
          </a:p>
          <a:p>
            <a:pPr algn="ctr"/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</a:t>
            </a: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944497"/>
            <a:ext cx="9691532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20974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 Herausforderung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t="4560"/>
          <a:stretch/>
        </p:blipFill>
        <p:spPr>
          <a:xfrm>
            <a:off x="3513710" y="1596603"/>
            <a:ext cx="3426124" cy="52613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234" y="1596603"/>
            <a:ext cx="3321148" cy="52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1925781"/>
            <a:ext cx="2224500" cy="3990109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mit Führungskräften</a:t>
            </a: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775168"/>
            <a:ext cx="96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Punkt 2: Grundlagen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einer Digitalisierungsstrategie</a:t>
            </a:r>
          </a:p>
        </p:txBody>
      </p:sp>
      <p:sp>
        <p:nvSpPr>
          <p:cNvPr id="4" name="Rechteck 3"/>
          <p:cNvSpPr/>
          <p:nvPr/>
        </p:nvSpPr>
        <p:spPr>
          <a:xfrm>
            <a:off x="3306200" y="41925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622837" y="2298388"/>
            <a:ext cx="8285569" cy="4559612"/>
            <a:chOff x="3194844" y="1569847"/>
            <a:chExt cx="8626588" cy="510889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4844" y="1569847"/>
              <a:ext cx="8626588" cy="5108891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4334933" y="2336800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Uhr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2008909"/>
            <a:ext cx="2224500" cy="3906982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sz="2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Erarbeitung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zu digitalisierenden Prozesse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-3887453" y="1696920"/>
            <a:ext cx="969153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800" b="1" dirty="0" smtClean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  <a:p>
            <a:pPr marL="285750" indent="-285750">
              <a:spcAft>
                <a:spcPts val="400"/>
              </a:spcAft>
              <a:buClr>
                <a:srgbClr val="00487C"/>
              </a:buClr>
              <a:buFont typeface="Calibri" panose="020F0502020204030204" pitchFamily="34" charset="0"/>
              <a:buChar char="»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41925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Bahnschrift SemiBold" panose="020B0502040204020203" pitchFamily="34" charset="0"/>
              </a:rPr>
              <a:t>KommunalDigital.NRW</a:t>
            </a:r>
            <a:endParaRPr lang="de-DE" sz="4000" b="1" dirty="0">
              <a:latin typeface="Bahnschrift SemiBold" panose="020B0502040204020203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547781" y="2040939"/>
            <a:ext cx="9596906" cy="4697235"/>
            <a:chOff x="2500468" y="1726143"/>
            <a:chExt cx="9596906" cy="469723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0468" y="1726143"/>
              <a:ext cx="9596906" cy="4697235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2641599" y="1844933"/>
              <a:ext cx="925689" cy="163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2515649" y="1526130"/>
            <a:ext cx="7677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Punkt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Bestandsaufnahme kommunaler Prozesse</a:t>
            </a:r>
          </a:p>
        </p:txBody>
      </p:sp>
    </p:spTree>
    <p:extLst>
      <p:ext uri="{BB962C8B-B14F-4D97-AF65-F5344CB8AC3E}">
        <p14:creationId xmlns:p14="http://schemas.microsoft.com/office/powerpoint/2010/main" val="7117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1967345"/>
            <a:ext cx="2224500" cy="3976255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Erarbeitung Musterprozess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775168"/>
            <a:ext cx="969153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800" b="1" dirty="0" smtClean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  <a:p>
            <a:pPr marL="285750" indent="-285750">
              <a:spcAft>
                <a:spcPts val="400"/>
              </a:spcAft>
              <a:buClr>
                <a:srgbClr val="00487C"/>
              </a:buClr>
              <a:buFont typeface="Calibri" panose="020F0502020204030204" pitchFamily="34" charset="0"/>
              <a:buChar char="»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41925"/>
            <a:ext cx="6096000" cy="13526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300" b="1" dirty="0" err="1">
                <a:latin typeface="Bahnschrift SemiBold" panose="020B0502040204020203" pitchFamily="34" charset="0"/>
              </a:rPr>
              <a:t>KommunalDigital.NRW</a:t>
            </a:r>
            <a:endParaRPr lang="de-DE" sz="4400" b="1" dirty="0">
              <a:latin typeface="Bahnschrift SemiBold" panose="020B0502040204020203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49335" y="2119258"/>
            <a:ext cx="518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69" y="1775168"/>
            <a:ext cx="2257425" cy="49625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/>
          <a:srcRect l="9431"/>
          <a:stretch/>
        </p:blipFill>
        <p:spPr>
          <a:xfrm>
            <a:off x="8022354" y="1614219"/>
            <a:ext cx="2759692" cy="359083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022354" y="5259211"/>
            <a:ext cx="19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rozess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5629383" y="2514597"/>
            <a:ext cx="1485230" cy="1075631"/>
          </a:xfrm>
          <a:prstGeom prst="rightArrow">
            <a:avLst/>
          </a:prstGeom>
          <a:solidFill>
            <a:srgbClr val="00487C"/>
          </a:solidFill>
          <a:ln>
            <a:solidFill>
              <a:srgbClr val="004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08693" y="2136596"/>
            <a:ext cx="178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Vom IST-Zustand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08693" y="3690125"/>
            <a:ext cx="215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den SOLL-Zustand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60150" y="5657671"/>
            <a:ext cx="6448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Der/Die Sachbearbeiter/-in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erlangt 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erst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Kenntnis, wenn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Unterlagen vollständig vorhanden/hochgeladen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Schnittstellenämter beteiligt waren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Prozess zur Entscheidung ansteht</a:t>
            </a:r>
          </a:p>
        </p:txBody>
      </p:sp>
      <p:sp>
        <p:nvSpPr>
          <p:cNvPr id="3" name="Rechteck 2"/>
          <p:cNvSpPr/>
          <p:nvPr/>
        </p:nvSpPr>
        <p:spPr>
          <a:xfrm>
            <a:off x="177029" y="1355888"/>
            <a:ext cx="7018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Punkt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Prozessdarstellung und -optimierung </a:t>
            </a:r>
          </a:p>
        </p:txBody>
      </p:sp>
    </p:spTree>
    <p:extLst>
      <p:ext uri="{BB962C8B-B14F-4D97-AF65-F5344CB8AC3E}">
        <p14:creationId xmlns:p14="http://schemas.microsoft.com/office/powerpoint/2010/main" val="27294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5" y="1240290"/>
            <a:ext cx="10485500" cy="549580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092045" y="4534293"/>
            <a:ext cx="5897084" cy="1979629"/>
          </a:xfrm>
          <a:prstGeom prst="rect">
            <a:avLst/>
          </a:prstGeom>
          <a:noFill/>
          <a:ln w="57150">
            <a:solidFill>
              <a:srgbClr val="006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links und rechts 2"/>
          <p:cNvSpPr/>
          <p:nvPr/>
        </p:nvSpPr>
        <p:spPr>
          <a:xfrm>
            <a:off x="5068787" y="6050293"/>
            <a:ext cx="59436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Vernetzung von Wissen und Erfahrung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688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96401" y="36478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4052" y="1895237"/>
            <a:ext cx="6284919" cy="49627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E-Payment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E-Akte, E-Vorgang</a:t>
            </a:r>
          </a:p>
          <a:p>
            <a:pPr marL="0"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Servicekonto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Bürger/-innen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braucht die Wirtschaft? – Über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Beteiligungsformate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Gespräch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bleiben 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voneinander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profitieren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Machine-2-Machine - Datenaustausch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Grundlagen der digitalen Infrastruktur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Kommune (Smart City Anwendungen)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Sprachkurs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Vom Organisatorischen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 übersetzen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Perspektivwechsel jetzt! Fokus Nutzer/-in</a:t>
            </a:r>
          </a:p>
          <a:p>
            <a:pPr marL="531813">
              <a:lnSpc>
                <a:spcPct val="150000"/>
              </a:lnSpc>
            </a:pPr>
            <a:r>
              <a:rPr lang="de-DE" sz="1600" dirty="0" smtClean="0"/>
              <a:t>…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tabLst>
                <a:tab pos="714375" algn="l"/>
              </a:tabLst>
            </a:pPr>
            <a:endParaRPr lang="de-DE" sz="1600" dirty="0" smtClean="0"/>
          </a:p>
          <a:p>
            <a:pPr>
              <a:tabLst>
                <a:tab pos="714375" algn="l"/>
              </a:tabLst>
            </a:pP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37307" y="1895237"/>
            <a:ext cx="5186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Weitere Unterstützungsangebote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Analog: regelmäßiger Erfahrungsaustausch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Analog: Seminare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Analog: Besuch von Start-Ups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Plattform (NRW Connect Extern NRW):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OZG-Manager/innen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KommunalDigital.NRW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Termine, Literatur, Fragen und Antworten</a:t>
            </a:r>
          </a:p>
          <a:p>
            <a:endParaRPr lang="de-DE" sz="2800" b="1" dirty="0" smtClean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88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sz="half" idx="1"/>
          </p:nvPr>
        </p:nvSpPr>
        <p:spPr>
          <a:xfrm>
            <a:off x="283030" y="2049864"/>
            <a:ext cx="9535884" cy="44756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de-DE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Weitere Informationen über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Städte- und Gemeindebund NRW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 Gilbert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Philipp.Gilbert@Kommunen.nrw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Kommunal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Agentur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NRW GmbH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Lange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lange@KommunalAgentur.NRW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Cornelia Löbhard-Mann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Loebhard-Mann@KommunalAgentur.NRW</a:t>
            </a:r>
            <a:endParaRPr lang="de-DE" sz="2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4086" y="2049864"/>
            <a:ext cx="6084884" cy="31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8" y="200706"/>
            <a:ext cx="9144000" cy="1678894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Pflicht und Chance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1086" y="2259391"/>
            <a:ext cx="10355942" cy="46155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Sämtliche Leistungen der Verwaltung sind für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Bürger/-innen  und Wirtschaft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bis Ende 2022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digital verfügbar zu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machen (Bundes-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Onlinezuganggesetz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OZG)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Einfacher 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unbürokratischer Abruf von Leistungen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Entlastung von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standardisierbaren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Tätigkeiten 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Automatisierung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sich wiederholender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Tätigkeiten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Hinwendung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Sachbearbeiter/-innen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 fachlich anspruchsvollen Aufgaben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Ersparnis von Zeit und Wegen 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Verknüpfung mit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Unternehmens-IT (Gewerbe-Portal bereits vorhanden)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076" y="992696"/>
            <a:ext cx="1889924" cy="18899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4489" y="5143519"/>
            <a:ext cx="1737511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8" y="200706"/>
            <a:ext cx="9144000" cy="1678894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r>
              <a:rPr lang="de-DE" b="1" dirty="0" smtClean="0">
                <a:latin typeface="Bahnschrift SemiBold" panose="020B0502040204020203" pitchFamily="34" charset="0"/>
              </a:rPr>
              <a:t/>
            </a:r>
            <a:br>
              <a:rPr lang="de-DE" b="1" dirty="0" smtClean="0">
                <a:latin typeface="Bahnschrift SemiBold" panose="020B0502040204020203" pitchFamily="34" charset="0"/>
              </a:rPr>
            </a:b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Pflicht und Chance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1086" y="2242458"/>
            <a:ext cx="11567884" cy="46155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Voraussetzung der Digitalisierung ist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Geeignetheit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Digitalisierung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Unmöglichkeit</a:t>
            </a:r>
          </a:p>
          <a:p>
            <a:pPr marL="714375" indent="-342900" algn="l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Faktisch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z.B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tatsächliches Leeren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Müllgefäßen,  tatsächliches Ableiten von Abwasser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42900" algn="l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z.B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Inaugenscheinnahme, persönliches Erscheinen erforderlich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42900" algn="l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z.B. selten nachgefragte Leistung, grobes Missverhältnis der Online-Umsetzung zum Aufwand (Kosten-Nutzen), z.B. Angelschein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Kommunen sind zuständig, wenn sie die Vollzugskompetenz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LeiKa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*-Typ 4b) oder die Regelungs- und Vollzugskompetenz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LeiKa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-Typ 5) haben.</a:t>
            </a:r>
          </a:p>
          <a:p>
            <a:pPr algn="l">
              <a:spcBef>
                <a:spcPct val="0"/>
              </a:spcBef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Leistungskatalog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923" y="1946217"/>
            <a:ext cx="1604712" cy="14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96401" y="36478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j-ea"/>
                <a:cs typeface="+mj-cs"/>
              </a:rPr>
              <a:t>MANAGER.KommunalDigital</a:t>
            </a:r>
            <a:endParaRPr kumimoji="0" lang="de-DE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" panose="020B05020402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j-ea"/>
                <a:cs typeface="+mj-cs"/>
              </a:rPr>
              <a:t>Weiterbildung zur Verwaltungsdigitalisierung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3030" y="1493916"/>
            <a:ext cx="11908970" cy="537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" y="138112"/>
            <a:ext cx="12049125" cy="658177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534509" y="2831123"/>
            <a:ext cx="7684476" cy="10315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534507" y="3991708"/>
            <a:ext cx="7684477" cy="8671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534507" y="5005477"/>
            <a:ext cx="7684477" cy="11139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27079" y="3547658"/>
            <a:ext cx="1401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(Digital und analog)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8" y="-148883"/>
            <a:ext cx="9144000" cy="1678894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Portalverbund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28" y="1628059"/>
            <a:ext cx="8810171" cy="5035103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3200" y="6180667"/>
            <a:ext cx="1828800" cy="6942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Quelle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:</a:t>
            </a: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IT-Planungsrat 2016</a:t>
            </a:r>
          </a:p>
        </p:txBody>
      </p:sp>
      <p:sp>
        <p:nvSpPr>
          <p:cNvPr id="12" name="Textfeld 11"/>
          <p:cNvSpPr txBox="1"/>
          <p:nvPr/>
        </p:nvSpPr>
        <p:spPr>
          <a:xfrm rot="20084089">
            <a:off x="1422492" y="3528388"/>
            <a:ext cx="9265200" cy="110799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68A2"/>
            </a:solidFill>
          </a:ln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rgbClr val="0068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sind auf dem Weg</a:t>
            </a:r>
            <a:endParaRPr lang="de-DE" sz="6600" b="1" dirty="0">
              <a:solidFill>
                <a:srgbClr val="0068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6" y="314683"/>
            <a:ext cx="9144000" cy="1678894"/>
          </a:xfrm>
        </p:spPr>
        <p:txBody>
          <a:bodyPr>
            <a:normAutofit fontScale="90000"/>
          </a:bodyPr>
          <a:lstStyle/>
          <a:p>
            <a:r>
              <a:rPr lang="de-DE" sz="6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br>
              <a:rPr lang="de-DE" sz="6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Zwei Perspektiven</a:t>
            </a:r>
            <a:b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1086" y="2259391"/>
            <a:ext cx="11567884" cy="46155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endParaRPr lang="de-DE" sz="3200" b="1" dirty="0">
              <a:latin typeface="Bahnschrift SemiLight SemiConde" panose="020B0502040204020203" pitchFamily="34" charset="0"/>
            </a:endParaRPr>
          </a:p>
          <a:p>
            <a:pPr algn="l">
              <a:spcBef>
                <a:spcPct val="0"/>
              </a:spcBef>
            </a:pPr>
            <a:endParaRPr lang="de-DE" sz="32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ichtungspfeil 6"/>
          <p:cNvSpPr/>
          <p:nvPr/>
        </p:nvSpPr>
        <p:spPr>
          <a:xfrm>
            <a:off x="692119" y="2918574"/>
            <a:ext cx="3212414" cy="2398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 Verwaltungs-prozesse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45522" y="2918574"/>
            <a:ext cx="3190914" cy="2398489"/>
          </a:xfrm>
          <a:prstGeom prst="rect">
            <a:avLst/>
          </a:prstGeom>
        </p:spPr>
      </p:pic>
      <p:sp>
        <p:nvSpPr>
          <p:cNvPr id="9" name="Flussdiagramm: Alternativer Prozess 8"/>
          <p:cNvSpPr/>
          <p:nvPr/>
        </p:nvSpPr>
        <p:spPr>
          <a:xfrm>
            <a:off x="4609494" y="2521249"/>
            <a:ext cx="3031067" cy="32868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  <a:p>
            <a:pPr algn="ctr"/>
            <a:endParaRPr lang="de-DE" sz="5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058397" y="3425320"/>
            <a:ext cx="2664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 / Angebote für Bürger/-innen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692119" y="5898318"/>
            <a:ext cx="5432908" cy="745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 der Kommune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380" y="2448234"/>
            <a:ext cx="769755" cy="76975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040" y="4896883"/>
            <a:ext cx="757635" cy="75763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161" y="4558711"/>
            <a:ext cx="1045731" cy="104573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341086" y="1879600"/>
            <a:ext cx="7871581" cy="4763785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e-DE" dirty="0" err="1" smtClean="0"/>
              <a:t>gg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05074" y="1890059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 Kommunal Agentur NRW</a:t>
            </a:r>
            <a:endParaRPr 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links 10"/>
          <p:cNvSpPr/>
          <p:nvPr/>
        </p:nvSpPr>
        <p:spPr>
          <a:xfrm>
            <a:off x="6382878" y="5898318"/>
            <a:ext cx="5339825" cy="705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Geregelt durch das OZG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0378" y="2238630"/>
            <a:ext cx="700705" cy="70070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4019" y="2256417"/>
            <a:ext cx="640193" cy="6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9232" y="405861"/>
            <a:ext cx="8746295" cy="104555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 Verwaltungsprozesse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6533" y="1286906"/>
            <a:ext cx="11954934" cy="5691208"/>
          </a:xfrm>
        </p:spPr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indent="0">
              <a:buNone/>
            </a:pPr>
            <a:r>
              <a:rPr lang="de-DE" sz="2400" dirty="0" smtClean="0"/>
              <a:t>									[</a:t>
            </a:r>
            <a:r>
              <a:rPr lang="de-DE" sz="2400" dirty="0"/>
              <a:t>www.leipzig.de]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endParaRPr lang="de-DE" sz="2400" dirty="0">
              <a:solidFill>
                <a:prstClr val="black"/>
              </a:solidFill>
            </a:endParaRP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3" y="192323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41347"/>
            <a:ext cx="2090056" cy="961648"/>
          </a:xfrm>
          <a:prstGeom prst="rect">
            <a:avLst/>
          </a:prstGeom>
          <a:effectLst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51420"/>
            <a:ext cx="10202952" cy="53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52000"/>
                    </a14:imgEffect>
                  </a14:imgLayer>
                </a14:imgProps>
              </a:ext>
            </a:extLst>
          </a:blip>
          <a:srcRect b="15614"/>
          <a:stretch/>
        </p:blipFill>
        <p:spPr>
          <a:xfrm>
            <a:off x="0" y="0"/>
            <a:ext cx="12192000" cy="68623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294" y="336282"/>
            <a:ext cx="7710763" cy="104555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r>
              <a:rPr lang="de-DE" sz="5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5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 Verwaltungsprozesse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/>
              <a:t>	</a:t>
            </a:r>
            <a:endParaRPr lang="de-DE" sz="3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4" y="192323"/>
            <a:ext cx="1337254" cy="4933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732" y="241347"/>
            <a:ext cx="1173237" cy="539814"/>
          </a:xfrm>
          <a:prstGeom prst="rect">
            <a:avLst/>
          </a:prstGeom>
          <a:effectLst/>
        </p:spPr>
      </p:pic>
      <p:sp>
        <p:nvSpPr>
          <p:cNvPr id="8" name="Textfeld 7"/>
          <p:cNvSpPr txBox="1"/>
          <p:nvPr/>
        </p:nvSpPr>
        <p:spPr>
          <a:xfrm>
            <a:off x="776041" y="3610821"/>
            <a:ext cx="2540326" cy="400110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PRIORISIEREN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69513" y="3610821"/>
            <a:ext cx="2540326" cy="1015663"/>
          </a:xfrm>
          <a:prstGeom prst="rect">
            <a:avLst/>
          </a:prstGeom>
          <a:solidFill>
            <a:srgbClr val="99BB28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PROZESSE ERFASSEN UND VERBESSERN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34036" y="2108278"/>
            <a:ext cx="254032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CHANGE MANAGEMENT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02081" y="5155046"/>
            <a:ext cx="269909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SCHNITTSTELLEN KENNEN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6041" y="5112561"/>
            <a:ext cx="2540326" cy="1015663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MITARBEITER/-INNEN MOTIVIEREN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195406" y="3918597"/>
            <a:ext cx="2540326" cy="400110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WISSEN TEILEN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768885" y="1779170"/>
            <a:ext cx="2540326" cy="1015663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VERANTWORT-LICHKEITEN SCHAFFEN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828801" y="1904120"/>
            <a:ext cx="254032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STATUS QUO KENNEN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65881" y="5820447"/>
            <a:ext cx="254032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cap="all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Grundsätze festlegen</a:t>
            </a:r>
            <a:endParaRPr lang="de-DE" sz="2000" b="1" cap="all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41347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5" y="1240290"/>
            <a:ext cx="10485500" cy="549580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</a:p>
        </p:txBody>
      </p:sp>
      <p:sp>
        <p:nvSpPr>
          <p:cNvPr id="2" name="Rechteck 1"/>
          <p:cNvSpPr/>
          <p:nvPr/>
        </p:nvSpPr>
        <p:spPr>
          <a:xfrm>
            <a:off x="3135086" y="4555671"/>
            <a:ext cx="7837714" cy="191044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59330" y="4555671"/>
            <a:ext cx="1923222" cy="1910443"/>
          </a:xfrm>
          <a:prstGeom prst="rect">
            <a:avLst/>
          </a:prstGeom>
          <a:noFill/>
          <a:ln w="57150">
            <a:solidFill>
              <a:srgbClr val="006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links und rechts 2"/>
          <p:cNvSpPr/>
          <p:nvPr/>
        </p:nvSpPr>
        <p:spPr>
          <a:xfrm>
            <a:off x="3135086" y="6106886"/>
            <a:ext cx="7837714" cy="62920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für viele Kommunen gemeinsam</a:t>
            </a:r>
            <a:endParaRPr lang="de-DE" sz="2400" b="1" dirty="0"/>
          </a:p>
        </p:txBody>
      </p:sp>
      <p:sp>
        <p:nvSpPr>
          <p:cNvPr id="4" name="Pfeil nach links und rechts 3"/>
          <p:cNvSpPr/>
          <p:nvPr/>
        </p:nvSpPr>
        <p:spPr>
          <a:xfrm rot="10800000" flipV="1">
            <a:off x="1159330" y="6157155"/>
            <a:ext cx="1923222" cy="5286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individuell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4046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Breitbild</PresentationFormat>
  <Paragraphs>245</Paragraphs>
  <Slides>19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Bahnschrift</vt:lpstr>
      <vt:lpstr>Bahnschrift SemiBold</vt:lpstr>
      <vt:lpstr>Bahnschrift SemiLight SemiConde</vt:lpstr>
      <vt:lpstr>Calibri</vt:lpstr>
      <vt:lpstr>Calibri Light</vt:lpstr>
      <vt:lpstr>Symbol</vt:lpstr>
      <vt:lpstr>Times New Roman</vt:lpstr>
      <vt:lpstr>Wingdings</vt:lpstr>
      <vt:lpstr>Office</vt:lpstr>
      <vt:lpstr>1_Office</vt:lpstr>
      <vt:lpstr>KommunalDigital.NRW </vt:lpstr>
      <vt:lpstr>Digitalisierung Pflicht und Chance</vt:lpstr>
      <vt:lpstr>Digitalisierung Pflicht und Chance</vt:lpstr>
      <vt:lpstr>PowerPoint-Präsentation</vt:lpstr>
      <vt:lpstr>Digitalisierung Ziel: Portalverbund</vt:lpstr>
      <vt:lpstr>Digitalisierung Zwei Perspektiven </vt:lpstr>
      <vt:lpstr>Digitalisierung Interne Verwaltungsprozesse  </vt:lpstr>
      <vt:lpstr>Digitalisierung Interne Verwaltungsprozesse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Kommunal Agentur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Kommunal.Digital.NRW</dc:title>
  <dc:creator>Löbhard-Mann, Cornelia</dc:creator>
  <cp:lastModifiedBy>Löbhard-Mann, Cornelia</cp:lastModifiedBy>
  <cp:revision>593</cp:revision>
  <cp:lastPrinted>2019-11-04T17:37:20Z</cp:lastPrinted>
  <dcterms:created xsi:type="dcterms:W3CDTF">2019-03-08T12:24:16Z</dcterms:created>
  <dcterms:modified xsi:type="dcterms:W3CDTF">2019-11-08T07:19:22Z</dcterms:modified>
</cp:coreProperties>
</file>