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6.xml" ContentType="application/vnd.openxmlformats-officedocument.presentationml.notesSlide+xml"/>
  <Override PartName="/ppt/tags/tag17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3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24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27"/>
  </p:notesMasterIdLst>
  <p:sldIdLst>
    <p:sldId id="461" r:id="rId2"/>
    <p:sldId id="520" r:id="rId3"/>
    <p:sldId id="521" r:id="rId4"/>
    <p:sldId id="522" r:id="rId5"/>
    <p:sldId id="519" r:id="rId6"/>
    <p:sldId id="470" r:id="rId7"/>
    <p:sldId id="472" r:id="rId8"/>
    <p:sldId id="480" r:id="rId9"/>
    <p:sldId id="482" r:id="rId10"/>
    <p:sldId id="517" r:id="rId11"/>
    <p:sldId id="523" r:id="rId12"/>
    <p:sldId id="524" r:id="rId13"/>
    <p:sldId id="529" r:id="rId14"/>
    <p:sldId id="530" r:id="rId15"/>
    <p:sldId id="531" r:id="rId16"/>
    <p:sldId id="532" r:id="rId17"/>
    <p:sldId id="533" r:id="rId18"/>
    <p:sldId id="534" r:id="rId19"/>
    <p:sldId id="535" r:id="rId20"/>
    <p:sldId id="536" r:id="rId21"/>
    <p:sldId id="537" r:id="rId22"/>
    <p:sldId id="538" r:id="rId23"/>
    <p:sldId id="539" r:id="rId24"/>
    <p:sldId id="541" r:id="rId25"/>
    <p:sldId id="504" r:id="rId26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B7"/>
    <a:srgbClr val="317CBC"/>
    <a:srgbClr val="3476B7"/>
    <a:srgbClr val="BD0D2E"/>
    <a:srgbClr val="95BFD6"/>
    <a:srgbClr val="EAEEF1"/>
    <a:srgbClr val="91B3DB"/>
    <a:srgbClr val="DE9529"/>
    <a:srgbClr val="BED4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540" y="618"/>
      </p:cViewPr>
      <p:guideLst>
        <p:guide orient="horz" pos="572"/>
        <p:guide orient="horz" pos="3838"/>
        <p:guide orient="horz" pos="799"/>
        <p:guide orient="horz" pos="3748"/>
        <p:guide orient="horz" pos="1117"/>
        <p:guide orient="horz" pos="1026"/>
        <p:guide orient="horz" pos="2296"/>
        <p:guide orient="horz" pos="3657"/>
        <p:guide orient="horz" pos="1298"/>
        <p:guide pos="340"/>
        <p:guide pos="5420"/>
        <p:guide pos="2848"/>
        <p:guide pos="2925"/>
        <p:guide pos="256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3" d="100"/>
          <a:sy n="73" d="100"/>
        </p:scale>
        <p:origin x="-2136" y="-10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74BE1-C391-4527-8573-87C8A4CFF70C}" type="datetimeFigureOut">
              <a:rPr lang="de-DE" smtClean="0"/>
              <a:t>09.04.2014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CE0E4-EB22-4ACB-BDCB-FCD412338F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1427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CE0E4-EB22-4ACB-BDCB-FCD412338F6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88911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CE0E4-EB22-4ACB-BDCB-FCD412338F62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45796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CE0E4-EB22-4ACB-BDCB-FCD412338F62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45796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CE0E4-EB22-4ACB-BDCB-FCD412338F62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65397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879" indent="-285722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2891" indent="-228578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047" indent="-228578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203" indent="-228578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359" indent="-22857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516" indent="-22857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8672" indent="-22857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5828" indent="-22857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F429FC-367B-4093-AFC4-4F5F770D5096}" type="slidenum">
              <a:rPr lang="de-DE" altLang="de-DE" sz="1200"/>
              <a:pPr eaLnBrk="1" hangingPunct="1"/>
              <a:t>15</a:t>
            </a:fld>
            <a:endParaRPr lang="de-DE" altLang="de-DE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879" indent="-285722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2891" indent="-228578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047" indent="-228578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203" indent="-228578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359" indent="-22857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516" indent="-22857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8672" indent="-22857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5828" indent="-22857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71AFAEE-FD4A-4194-9241-D5DA1F0F413C}" type="slidenum">
              <a:rPr lang="de-DE" sz="1200"/>
              <a:pPr eaLnBrk="1" hangingPunct="1"/>
              <a:t>16</a:t>
            </a:fld>
            <a:endParaRPr lang="de-DE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879" indent="-285722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2891" indent="-228578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047" indent="-228578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203" indent="-228578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359" indent="-22857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516" indent="-22857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8672" indent="-22857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5828" indent="-22857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38DD3E5-F2E1-4C35-A760-BB42E99209C1}" type="slidenum">
              <a:rPr lang="de-DE" sz="1200"/>
              <a:pPr eaLnBrk="1" hangingPunct="1"/>
              <a:t>17</a:t>
            </a:fld>
            <a:endParaRPr lang="de-DE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879" indent="-285722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2891" indent="-228578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047" indent="-228578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203" indent="-228578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359" indent="-22857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516" indent="-22857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8672" indent="-22857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5828" indent="-22857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7FDCDE-DE7A-485C-A351-4B93E992AD0F}" type="slidenum">
              <a:rPr lang="de-DE" sz="1200"/>
              <a:pPr eaLnBrk="1" hangingPunct="1"/>
              <a:t>18</a:t>
            </a:fld>
            <a:endParaRPr lang="de-DE" sz="12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879" indent="-285722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2891" indent="-228578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047" indent="-228578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203" indent="-228578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359" indent="-22857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516" indent="-22857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8672" indent="-22857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5828" indent="-22857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91B793C-5773-48CD-895E-BBC875CF9CC9}" type="slidenum">
              <a:rPr lang="de-DE" sz="1200"/>
              <a:pPr eaLnBrk="1" hangingPunct="1"/>
              <a:t>19</a:t>
            </a:fld>
            <a:endParaRPr lang="de-DE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879" indent="-285722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2891" indent="-228578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047" indent="-228578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203" indent="-228578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359" indent="-22857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516" indent="-22857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8672" indent="-22857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5828" indent="-22857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15B002-2207-4D19-84DD-80C029706013}" type="slidenum">
              <a:rPr lang="de-DE" sz="1200"/>
              <a:pPr eaLnBrk="1" hangingPunct="1"/>
              <a:t>20</a:t>
            </a:fld>
            <a:endParaRPr lang="de-DE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CE0E4-EB22-4ACB-BDCB-FCD412338F62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6539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38DD3E5-F2E1-4C35-A760-BB42E99209C1}" type="slidenum">
              <a:rPr lang="de-DE" sz="1200" smtClean="0"/>
              <a:pPr eaLnBrk="1" hangingPunct="1"/>
              <a:t>3</a:t>
            </a:fld>
            <a:endParaRPr lang="de-DE" sz="120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CE0E4-EB22-4ACB-BDCB-FCD412338F62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45796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662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879" indent="-285722" defTabSz="920662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2891" indent="-228578" defTabSz="920662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047" indent="-228578" defTabSz="920662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203" indent="-228578" defTabSz="920662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359" indent="-228578" defTabSz="92066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516" indent="-228578" defTabSz="92066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8672" indent="-228578" defTabSz="92066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5828" indent="-228578" defTabSz="92066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F213679-B03F-481D-823A-8E5B2C286A46}" type="slidenum">
              <a:rPr lang="de-DE" sz="1200">
                <a:latin typeface="Arial Narrow" pitchFamily="34" charset="0"/>
              </a:rPr>
              <a:pPr eaLnBrk="1" hangingPunct="1"/>
              <a:t>24</a:t>
            </a:fld>
            <a:endParaRPr lang="de-DE" sz="1200">
              <a:latin typeface="Arial Narrow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CE0E4-EB22-4ACB-BDCB-FCD412338F62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8891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197393-1C9B-4D06-8A51-65C12CC0161F}" type="slidenum">
              <a:rPr lang="de-DE" sz="1200" smtClean="0"/>
              <a:pPr eaLnBrk="1" hangingPunct="1"/>
              <a:t>4</a:t>
            </a:fld>
            <a:endParaRPr lang="de-DE" sz="120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dirty="0" smtClean="0"/>
              <a:t> Die „Zusätzlichen Technischen Vertragsbedingungen und Richtlinien zur Zustandserfassung und -bewertung von Straßen“, Ausgabe 2006 (ZTV ZEB-</a:t>
            </a:r>
            <a:r>
              <a:rPr lang="de-DE" dirty="0" err="1" smtClean="0"/>
              <a:t>StB</a:t>
            </a:r>
            <a:r>
              <a:rPr lang="de-DE" dirty="0" smtClean="0"/>
              <a:t> 06), wurden von der Forschungsgesellschaft für Straßen- und Verkehrswesen (FGSV) im Benehmen mit dem Bundesministerium für Verkehr, Bau und Stadtentwicklung (BMVBS) aufgestellt. </a:t>
            </a:r>
          </a:p>
          <a:p>
            <a:pPr eaLnBrk="1" hangingPunct="1"/>
            <a:r>
              <a:rPr lang="de-DE" dirty="0" smtClean="0"/>
              <a:t>E EMI herausgegeben durch die FGSV basierend auf dem Forschungsvorhaben FA 77.418 „Richtlinien für das Erhaltungsmanagement von Innerortsstraßen“ des Bundesministeriums für Verkehr, Bau- und Wohnungswesen.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0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075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075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075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F213679-B03F-481D-823A-8E5B2C286A46}" type="slidenum">
              <a:rPr lang="de-DE" sz="1200" smtClean="0">
                <a:latin typeface="Arial Narrow" pitchFamily="34" charset="0"/>
              </a:rPr>
              <a:pPr eaLnBrk="1" hangingPunct="1"/>
              <a:t>5</a:t>
            </a:fld>
            <a:endParaRPr lang="de-DE" sz="1200" smtClean="0">
              <a:latin typeface="Arial Narrow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64FE5C1-0ACA-45E8-9171-6441AD1B2556}" type="slidenum">
              <a:rPr lang="de-DE" sz="1200" smtClean="0"/>
              <a:pPr eaLnBrk="1" hangingPunct="1"/>
              <a:t>6</a:t>
            </a:fld>
            <a:endParaRPr lang="de-DE" sz="120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4746E2D-0A33-4CA1-9E90-08950F133F8A}" type="slidenum">
              <a:rPr lang="de-DE" sz="1200" smtClean="0"/>
              <a:pPr eaLnBrk="1" hangingPunct="1"/>
              <a:t>7</a:t>
            </a:fld>
            <a:endParaRPr lang="de-DE" sz="120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smtClean="0"/>
              <a:t>BASt Zulassung gefordert für ZEB auf Autobahnen und Bundesstraßen gemäß ZTV ZEB StB</a:t>
            </a:r>
          </a:p>
          <a:p>
            <a:pPr eaLnBrk="1" hangingPunct="1"/>
            <a:r>
              <a:rPr lang="de-DE" smtClean="0"/>
              <a:t>Wirtschaftliche und „netzweite“ Erfassung durch schnellfahrendes Messsystem (visuell nicht möglich)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CE0E4-EB22-4ACB-BDCB-FCD412338F62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2827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7C7D3C-0403-493A-8FDD-3C7853FE3BA6}" type="slidenum">
              <a:rPr lang="de-DE" sz="1200" smtClean="0"/>
              <a:pPr eaLnBrk="1" hangingPunct="1"/>
              <a:t>9</a:t>
            </a:fld>
            <a:endParaRPr lang="de-DE" sz="120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63588"/>
            <a:ext cx="4973638" cy="3730625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666" y="4723771"/>
            <a:ext cx="5003844" cy="4498008"/>
          </a:xfrm>
          <a:noFill/>
        </p:spPr>
        <p:txBody>
          <a:bodyPr/>
          <a:lstStyle/>
          <a:p>
            <a:pPr eaLnBrk="1" hangingPunct="1"/>
            <a:r>
              <a:rPr lang="de-DE" smtClean="0"/>
              <a:t>Für interessierenden Straßenabschnitt Hinzuladen der Erfassungsergebnisse und Streckenbilder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662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879" indent="-285722" defTabSz="920662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2891" indent="-228578" defTabSz="920662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047" indent="-228578" defTabSz="920662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203" indent="-228578" defTabSz="920662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359" indent="-228578" defTabSz="92066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516" indent="-228578" defTabSz="92066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8672" indent="-228578" defTabSz="92066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5828" indent="-228578" defTabSz="92066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F213679-B03F-481D-823A-8E5B2C286A46}" type="slidenum">
              <a:rPr lang="de-DE" sz="1200">
                <a:latin typeface="Arial Narrow" pitchFamily="34" charset="0"/>
              </a:rPr>
              <a:pPr eaLnBrk="1" hangingPunct="1"/>
              <a:t>11</a:t>
            </a:fld>
            <a:endParaRPr lang="de-DE" sz="1200">
              <a:latin typeface="Arial Narrow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092825"/>
          </a:xfrm>
          <a:solidFill>
            <a:schemeClr val="bg1"/>
          </a:solidFill>
        </p:spPr>
        <p:txBody>
          <a:bodyPr/>
          <a:lstStyle/>
          <a:p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625200"/>
            <a:ext cx="6030000" cy="730800"/>
          </a:xfrm>
          <a:solidFill>
            <a:schemeClr val="tx2">
              <a:alpha val="80000"/>
            </a:schemeClr>
          </a:solidFill>
        </p:spPr>
        <p:txBody>
          <a:bodyPr lIns="540000" bIns="36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356000"/>
            <a:ext cx="6030000" cy="360000"/>
          </a:xfrm>
          <a:solidFill>
            <a:schemeClr val="tx2">
              <a:alpha val="80000"/>
            </a:schemeClr>
          </a:solidFill>
        </p:spPr>
        <p:txBody>
          <a:bodyPr lIns="540000" bIns="36000"/>
          <a:lstStyle>
            <a:lvl1pPr marL="0" indent="0" algn="l">
              <a:buNone/>
              <a:defRPr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956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09.04.2014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Intelligentes Straßenerhaltungs-Management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CD513-A99A-4064-983A-6F4D1974C28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830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09.04.2014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Intelligentes Straßenerhaltungs-Management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EE70E-7757-498F-B8DB-0E9E497BAA8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2124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09.04.2014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Intelligentes Straßenerhaltungs-Management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228CB-A4F1-48AC-BA67-10EA31EAA19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887256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520700" y="0"/>
            <a:ext cx="8104188" cy="488791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09.04.2014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Intelligentes Straßenerhaltungs-Management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4ACD8-441F-401B-AE41-EDD1255DF88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2145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750" y="1773238"/>
            <a:ext cx="8049446" cy="4032250"/>
          </a:xfrm>
        </p:spPr>
        <p:txBody>
          <a:bodyPr/>
          <a:lstStyle>
            <a:lvl1pPr marL="180975" indent="-180975">
              <a:spcBef>
                <a:spcPts val="0"/>
              </a:spcBef>
              <a:spcAft>
                <a:spcPts val="600"/>
              </a:spcAft>
              <a:defRPr sz="1600"/>
            </a:lvl1pPr>
            <a:lvl2pPr>
              <a:spcBef>
                <a:spcPts val="0"/>
              </a:spcBef>
              <a:spcAft>
                <a:spcPts val="600"/>
              </a:spcAft>
              <a:defRPr sz="1600"/>
            </a:lvl2pPr>
            <a:lvl3pPr>
              <a:spcBef>
                <a:spcPts val="0"/>
              </a:spcBef>
              <a:spcAft>
                <a:spcPts val="600"/>
              </a:spcAft>
              <a:defRPr sz="1600"/>
            </a:lvl3pPr>
            <a:lvl4pPr>
              <a:spcBef>
                <a:spcPts val="0"/>
              </a:spcBef>
              <a:spcAft>
                <a:spcPts val="600"/>
              </a:spcAft>
              <a:defRPr sz="1600"/>
            </a:lvl4pPr>
            <a:lvl5pPr>
              <a:spcBef>
                <a:spcPts val="0"/>
              </a:spcBef>
              <a:spcAft>
                <a:spcPts val="600"/>
              </a:spcAft>
              <a:defRPr sz="16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09.04.2014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Intelligentes Straßenerhaltungs-Management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737EE-6D6B-4FC2-820B-A8CC40D22E9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1268413"/>
            <a:ext cx="8049446" cy="36036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800" b="1" baseline="0"/>
            </a:lvl1pPr>
            <a:lvl2pPr marL="355600" indent="0">
              <a:buFontTx/>
              <a:buNone/>
              <a:defRPr b="1"/>
            </a:lvl2pPr>
            <a:lvl3pPr marL="715963" indent="0">
              <a:buFontTx/>
              <a:buNone/>
              <a:defRPr b="1"/>
            </a:lvl3pPr>
            <a:lvl4pPr marL="1076325" indent="0">
              <a:buFontTx/>
              <a:buNone/>
              <a:defRPr b="1"/>
            </a:lvl4pPr>
            <a:lvl5pPr marL="1428750" indent="0">
              <a:buFontTx/>
              <a:buNone/>
              <a:defRPr b="1"/>
            </a:lvl5pPr>
          </a:lstStyle>
          <a:p>
            <a:pPr lvl="0"/>
            <a:r>
              <a:rPr lang="de-DE" dirty="0" smtClean="0"/>
              <a:t>Zwischenüberschrift bearbeiten</a:t>
            </a:r>
          </a:p>
        </p:txBody>
      </p:sp>
    </p:spTree>
    <p:extLst>
      <p:ext uri="{BB962C8B-B14F-4D97-AF65-F5344CB8AC3E}">
        <p14:creationId xmlns:p14="http://schemas.microsoft.com/office/powerpoint/2010/main" val="206974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09.04.2014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Intelligentes Straßenerhaltungs-Management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65F15-0C3F-4F37-8A2B-5C3D70C430B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539750" y="2"/>
            <a:ext cx="8049446" cy="89385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 smtClean="0"/>
              <a:t>Titel durch Klicken hinzufügen</a:t>
            </a:r>
            <a:endParaRPr lang="de-DE" dirty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3"/>
          </p:nvPr>
        </p:nvSpPr>
        <p:spPr>
          <a:xfrm>
            <a:off x="0" y="908050"/>
            <a:ext cx="9144000" cy="518477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5338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09.04.2014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Intelligentes Straßenerhaltungs-Management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737EE-6D6B-4FC2-820B-A8CC40D22E9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1268413"/>
            <a:ext cx="8049446" cy="36036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800" b="1" baseline="0"/>
            </a:lvl1pPr>
            <a:lvl2pPr marL="355600" indent="0">
              <a:buFontTx/>
              <a:buNone/>
              <a:defRPr b="1"/>
            </a:lvl2pPr>
            <a:lvl3pPr marL="715963" indent="0">
              <a:buFontTx/>
              <a:buNone/>
              <a:defRPr b="1"/>
            </a:lvl3pPr>
            <a:lvl4pPr marL="1076325" indent="0">
              <a:buFontTx/>
              <a:buNone/>
              <a:defRPr b="1"/>
            </a:lvl4pPr>
            <a:lvl5pPr marL="1428750" indent="0">
              <a:buFontTx/>
              <a:buNone/>
              <a:defRPr b="1"/>
            </a:lvl5pPr>
          </a:lstStyle>
          <a:p>
            <a:pPr lvl="0"/>
            <a:r>
              <a:rPr lang="de-DE" dirty="0" smtClean="0"/>
              <a:t>Zwischenüberschrift bearbeiten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539552" y="1773238"/>
            <a:ext cx="8049600" cy="4032026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5601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09.04.2014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Intelligentes Straßenerhaltungs-Management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0D73F-1F63-43D2-8015-5E130AB4E484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39750" y="1773238"/>
            <a:ext cx="3981450" cy="4032250"/>
          </a:xfrm>
        </p:spPr>
        <p:txBody>
          <a:bodyPr/>
          <a:lstStyle>
            <a:lvl1pPr marL="180975" indent="-180975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624388" y="1773238"/>
            <a:ext cx="3979862" cy="4032250"/>
          </a:xfrm>
        </p:spPr>
        <p:txBody>
          <a:bodyPr/>
          <a:lstStyle>
            <a:lvl1pPr marL="180975" indent="-180975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1268413"/>
            <a:ext cx="8049446" cy="36036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800" b="1" baseline="0"/>
            </a:lvl1pPr>
            <a:lvl2pPr marL="355600" indent="0">
              <a:buFontTx/>
              <a:buNone/>
              <a:defRPr b="1"/>
            </a:lvl2pPr>
            <a:lvl3pPr marL="715963" indent="0">
              <a:buFontTx/>
              <a:buNone/>
              <a:defRPr b="1"/>
            </a:lvl3pPr>
            <a:lvl4pPr marL="1076325" indent="0">
              <a:buFontTx/>
              <a:buNone/>
              <a:defRPr b="1"/>
            </a:lvl4pPr>
            <a:lvl5pPr marL="1428750" indent="0">
              <a:buFontTx/>
              <a:buNone/>
              <a:defRPr b="1"/>
            </a:lvl5pPr>
          </a:lstStyle>
          <a:p>
            <a:pPr lvl="0"/>
            <a:r>
              <a:rPr lang="de-DE" dirty="0" smtClean="0"/>
              <a:t>Zwischenüberschrift bearbeiten</a:t>
            </a:r>
          </a:p>
        </p:txBody>
      </p:sp>
    </p:spTree>
    <p:extLst>
      <p:ext uri="{BB962C8B-B14F-4D97-AF65-F5344CB8AC3E}">
        <p14:creationId xmlns:p14="http://schemas.microsoft.com/office/powerpoint/2010/main" val="235079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-/Text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09.04.2014</a:t>
            </a: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Intelligentes Straßenerhaltungs-Management</a:t>
            </a: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CD3D3-E64A-4B1D-8C8D-EEB31217726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1" name="Inhaltsplatzhalter 3"/>
          <p:cNvSpPr>
            <a:spLocks noGrp="1"/>
          </p:cNvSpPr>
          <p:nvPr>
            <p:ph sz="half" idx="14"/>
          </p:nvPr>
        </p:nvSpPr>
        <p:spPr>
          <a:xfrm>
            <a:off x="4068000" y="1773239"/>
            <a:ext cx="4536250" cy="4032250"/>
          </a:xfrm>
        </p:spPr>
        <p:txBody>
          <a:bodyPr/>
          <a:lstStyle>
            <a:lvl1pPr marL="180975" indent="-180975">
              <a:spcBef>
                <a:spcPts val="0"/>
              </a:spcBef>
              <a:spcAft>
                <a:spcPts val="600"/>
              </a:spcAft>
              <a:defRPr sz="1600"/>
            </a:lvl1pPr>
            <a:lvl2pPr>
              <a:spcBef>
                <a:spcPts val="0"/>
              </a:spcBef>
              <a:spcAft>
                <a:spcPts val="600"/>
              </a:spcAft>
              <a:defRPr sz="1600"/>
            </a:lvl2pPr>
            <a:lvl3pPr>
              <a:spcBef>
                <a:spcPts val="0"/>
              </a:spcBef>
              <a:spcAft>
                <a:spcPts val="600"/>
              </a:spcAft>
              <a:defRPr sz="1600"/>
            </a:lvl3pPr>
            <a:lvl4pPr>
              <a:spcBef>
                <a:spcPts val="0"/>
              </a:spcBef>
              <a:spcAft>
                <a:spcPts val="600"/>
              </a:spcAft>
              <a:defRPr sz="1600"/>
            </a:lvl4pPr>
            <a:lvl5pPr>
              <a:spcBef>
                <a:spcPts val="0"/>
              </a:spcBef>
              <a:spcAft>
                <a:spcPts val="600"/>
              </a:spcAft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5"/>
          </p:nvPr>
        </p:nvSpPr>
        <p:spPr>
          <a:xfrm>
            <a:off x="539750" y="1268413"/>
            <a:ext cx="3240000" cy="2160000"/>
          </a:xfrm>
        </p:spPr>
        <p:txBody>
          <a:bodyPr/>
          <a:lstStyle/>
          <a:p>
            <a:endParaRPr lang="de-DE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539750" y="2"/>
            <a:ext cx="8049446" cy="89385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68000" y="1268413"/>
            <a:ext cx="4536250" cy="36036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800" b="1" baseline="0"/>
            </a:lvl1pPr>
            <a:lvl2pPr marL="355600" indent="0">
              <a:buFontTx/>
              <a:buNone/>
              <a:defRPr b="1"/>
            </a:lvl2pPr>
            <a:lvl3pPr marL="715963" indent="0">
              <a:buFontTx/>
              <a:buNone/>
              <a:defRPr b="1"/>
            </a:lvl3pPr>
            <a:lvl4pPr marL="1076325" indent="0">
              <a:buFontTx/>
              <a:buNone/>
              <a:defRPr b="1"/>
            </a:lvl4pPr>
            <a:lvl5pPr marL="1428750" indent="0">
              <a:buFontTx/>
              <a:buNone/>
              <a:defRPr b="1"/>
            </a:lvl5pPr>
          </a:lstStyle>
          <a:p>
            <a:pPr lvl="0"/>
            <a:r>
              <a:rPr lang="de-DE" dirty="0" smtClean="0"/>
              <a:t>Zwischenüberschrift bearbeiten</a:t>
            </a:r>
          </a:p>
        </p:txBody>
      </p:sp>
    </p:spTree>
    <p:extLst>
      <p:ext uri="{BB962C8B-B14F-4D97-AF65-F5344CB8AC3E}">
        <p14:creationId xmlns:p14="http://schemas.microsoft.com/office/powerpoint/2010/main" val="1801351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-/Textse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09.04.2014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Intelligentes Straßenerhaltungs-Management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0D73F-1F63-43D2-8015-5E130AB4E484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Inhaltsplatzhalter 3"/>
          <p:cNvSpPr>
            <a:spLocks noGrp="1"/>
          </p:cNvSpPr>
          <p:nvPr>
            <p:ph sz="half" idx="14"/>
          </p:nvPr>
        </p:nvSpPr>
        <p:spPr>
          <a:xfrm>
            <a:off x="4068000" y="1773239"/>
            <a:ext cx="4536250" cy="4032250"/>
          </a:xfrm>
        </p:spPr>
        <p:txBody>
          <a:bodyPr/>
          <a:lstStyle>
            <a:lvl1pPr marL="180975" indent="-180975">
              <a:spcBef>
                <a:spcPts val="0"/>
              </a:spcBef>
              <a:spcAft>
                <a:spcPts val="600"/>
              </a:spcAft>
              <a:defRPr sz="1600"/>
            </a:lvl1pPr>
            <a:lvl2pPr>
              <a:spcBef>
                <a:spcPts val="0"/>
              </a:spcBef>
              <a:spcAft>
                <a:spcPts val="600"/>
              </a:spcAft>
              <a:defRPr sz="1600"/>
            </a:lvl2pPr>
            <a:lvl3pPr>
              <a:spcBef>
                <a:spcPts val="0"/>
              </a:spcBef>
              <a:spcAft>
                <a:spcPts val="600"/>
              </a:spcAft>
              <a:defRPr sz="1600"/>
            </a:lvl3pPr>
            <a:lvl4pPr>
              <a:spcBef>
                <a:spcPts val="0"/>
              </a:spcBef>
              <a:spcAft>
                <a:spcPts val="600"/>
              </a:spcAft>
              <a:defRPr sz="1600"/>
            </a:lvl4pPr>
            <a:lvl5pPr>
              <a:spcBef>
                <a:spcPts val="0"/>
              </a:spcBef>
              <a:spcAft>
                <a:spcPts val="600"/>
              </a:spcAft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Bildplatzhalter 12"/>
          <p:cNvSpPr>
            <a:spLocks noGrp="1"/>
          </p:cNvSpPr>
          <p:nvPr>
            <p:ph type="pic" sz="quarter" idx="15"/>
          </p:nvPr>
        </p:nvSpPr>
        <p:spPr>
          <a:xfrm>
            <a:off x="539750" y="1268413"/>
            <a:ext cx="3240000" cy="2160000"/>
          </a:xfrm>
        </p:spPr>
        <p:txBody>
          <a:bodyPr/>
          <a:lstStyle/>
          <a:p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68000" y="1268413"/>
            <a:ext cx="4536250" cy="36036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800" b="1" baseline="0"/>
            </a:lvl1pPr>
            <a:lvl2pPr marL="355600" indent="0">
              <a:buFontTx/>
              <a:buNone/>
              <a:defRPr b="1"/>
            </a:lvl2pPr>
            <a:lvl3pPr marL="715963" indent="0">
              <a:buFontTx/>
              <a:buNone/>
              <a:defRPr b="1"/>
            </a:lvl3pPr>
            <a:lvl4pPr marL="1076325" indent="0">
              <a:buFontTx/>
              <a:buNone/>
              <a:defRPr b="1"/>
            </a:lvl4pPr>
            <a:lvl5pPr marL="1428750" indent="0">
              <a:buFontTx/>
              <a:buNone/>
              <a:defRPr b="1"/>
            </a:lvl5pPr>
          </a:lstStyle>
          <a:p>
            <a:pPr lvl="0"/>
            <a:r>
              <a:rPr lang="de-DE" dirty="0" smtClean="0"/>
              <a:t>Zwischenüberschrift bearbeiten</a:t>
            </a:r>
          </a:p>
        </p:txBody>
      </p:sp>
      <p:sp>
        <p:nvSpPr>
          <p:cNvPr id="9" name="Bildplatzhalter 12"/>
          <p:cNvSpPr>
            <a:spLocks noGrp="1"/>
          </p:cNvSpPr>
          <p:nvPr>
            <p:ph type="pic" sz="quarter" idx="16"/>
          </p:nvPr>
        </p:nvSpPr>
        <p:spPr>
          <a:xfrm>
            <a:off x="539552" y="3645024"/>
            <a:ext cx="3240000" cy="21600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0411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 Bild-/Text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09.04.2014</a:t>
            </a: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Intelligentes Straßenerhaltungs-Management</a:t>
            </a:r>
            <a:endParaRPr lang="de-DE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CD3D3-E64A-4B1D-8C8D-EEB31217726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1" name="Inhaltsplatzhalter 3"/>
          <p:cNvSpPr>
            <a:spLocks noGrp="1"/>
          </p:cNvSpPr>
          <p:nvPr>
            <p:ph sz="half" idx="14"/>
          </p:nvPr>
        </p:nvSpPr>
        <p:spPr>
          <a:xfrm>
            <a:off x="4067175" y="1773237"/>
            <a:ext cx="4537075" cy="4032251"/>
          </a:xfrm>
        </p:spPr>
        <p:txBody>
          <a:bodyPr/>
          <a:lstStyle>
            <a:lvl1pPr marL="180975" indent="-180975">
              <a:spcBef>
                <a:spcPts val="0"/>
              </a:spcBef>
              <a:spcAft>
                <a:spcPts val="600"/>
              </a:spcAft>
              <a:defRPr sz="1600"/>
            </a:lvl1pPr>
            <a:lvl2pPr>
              <a:spcBef>
                <a:spcPts val="0"/>
              </a:spcBef>
              <a:spcAft>
                <a:spcPts val="600"/>
              </a:spcAft>
              <a:defRPr sz="1600"/>
            </a:lvl2pPr>
            <a:lvl3pPr>
              <a:spcBef>
                <a:spcPts val="0"/>
              </a:spcBef>
              <a:spcAft>
                <a:spcPts val="600"/>
              </a:spcAft>
              <a:defRPr sz="1600"/>
            </a:lvl3pPr>
            <a:lvl4pPr>
              <a:spcBef>
                <a:spcPts val="0"/>
              </a:spcBef>
              <a:spcAft>
                <a:spcPts val="600"/>
              </a:spcAft>
              <a:defRPr sz="1600"/>
            </a:lvl4pPr>
            <a:lvl5pPr>
              <a:spcBef>
                <a:spcPts val="0"/>
              </a:spcBef>
              <a:spcAft>
                <a:spcPts val="600"/>
              </a:spcAft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5"/>
          </p:nvPr>
        </p:nvSpPr>
        <p:spPr>
          <a:xfrm>
            <a:off x="539750" y="1268413"/>
            <a:ext cx="3240162" cy="4537075"/>
          </a:xfrm>
        </p:spPr>
        <p:txBody>
          <a:bodyPr/>
          <a:lstStyle/>
          <a:p>
            <a:endParaRPr lang="de-DE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539750" y="2"/>
            <a:ext cx="8049446" cy="89385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68000" y="1268413"/>
            <a:ext cx="4536250" cy="36036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800" b="1" baseline="0"/>
            </a:lvl1pPr>
            <a:lvl2pPr marL="355600" indent="0">
              <a:buFontTx/>
              <a:buNone/>
              <a:defRPr b="1"/>
            </a:lvl2pPr>
            <a:lvl3pPr marL="715963" indent="0">
              <a:buFontTx/>
              <a:buNone/>
              <a:defRPr b="1"/>
            </a:lvl3pPr>
            <a:lvl4pPr marL="1076325" indent="0">
              <a:buFontTx/>
              <a:buNone/>
              <a:defRPr b="1"/>
            </a:lvl4pPr>
            <a:lvl5pPr marL="1428750" indent="0">
              <a:buFontTx/>
              <a:buNone/>
              <a:defRPr b="1"/>
            </a:lvl5pPr>
          </a:lstStyle>
          <a:p>
            <a:pPr lvl="0"/>
            <a:r>
              <a:rPr lang="de-DE" dirty="0" smtClean="0"/>
              <a:t>Zwischenüberschrift bearbeiten</a:t>
            </a:r>
          </a:p>
        </p:txBody>
      </p:sp>
    </p:spTree>
    <p:extLst>
      <p:ext uri="{BB962C8B-B14F-4D97-AF65-F5344CB8AC3E}">
        <p14:creationId xmlns:p14="http://schemas.microsoft.com/office/powerpoint/2010/main" val="779637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Zwischen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09.04.2014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Intelligentes Straßenerhaltungs-Management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0D73F-1F63-43D2-8015-5E130AB4E484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1268413"/>
            <a:ext cx="8049446" cy="36036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800" b="1" baseline="0"/>
            </a:lvl1pPr>
            <a:lvl2pPr marL="355600" indent="0">
              <a:buFontTx/>
              <a:buNone/>
              <a:defRPr b="1"/>
            </a:lvl2pPr>
            <a:lvl3pPr marL="715963" indent="0">
              <a:buFontTx/>
              <a:buNone/>
              <a:defRPr b="1"/>
            </a:lvl3pPr>
            <a:lvl4pPr marL="1076325" indent="0">
              <a:buFontTx/>
              <a:buNone/>
              <a:defRPr b="1"/>
            </a:lvl4pPr>
            <a:lvl5pPr marL="1428750" indent="0">
              <a:buFontTx/>
              <a:buNone/>
              <a:defRPr b="1"/>
            </a:lvl5pPr>
          </a:lstStyle>
          <a:p>
            <a:pPr lvl="0"/>
            <a:r>
              <a:rPr lang="de-DE" dirty="0" smtClean="0"/>
              <a:t>Zwischenüberschrift bearbeiten</a:t>
            </a:r>
          </a:p>
        </p:txBody>
      </p:sp>
    </p:spTree>
    <p:extLst>
      <p:ext uri="{BB962C8B-B14F-4D97-AF65-F5344CB8AC3E}">
        <p14:creationId xmlns:p14="http://schemas.microsoft.com/office/powerpoint/2010/main" val="2194007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IO_EK=544;MIO_UPDATE=True;MIO_VERSION=21.12.2012 14:43:33;MIO_DBID=0697DB97-ABE8-48BD-A7C2-0968716355E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8" descr="logo_bar_16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2000"/>
            <a:ext cx="914400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15" descr="PP-Blauer Balken Oben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2"/>
            <a:ext cx="8049446" cy="89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268413"/>
            <a:ext cx="8049446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45238"/>
            <a:ext cx="7620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>
              <a:defRPr sz="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 smtClean="0"/>
              <a:t>09.04.2014</a:t>
            </a:r>
            <a:endParaRPr lang="de-DE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76400" y="6345238"/>
            <a:ext cx="3581400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>
              <a:defRPr sz="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 smtClean="0"/>
              <a:t>Intelligentes Straßenerhaltungs-Management</a:t>
            </a:r>
            <a:endParaRPr lang="de-D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8600" y="6345238"/>
            <a:ext cx="6858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8A0D73F-1F63-43D2-8015-5E130AB4E484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033" name="SHAPEAUTHOR"/>
          <p:cNvSpPr>
            <a:spLocks noChangeArrowheads="1"/>
          </p:cNvSpPr>
          <p:nvPr/>
        </p:nvSpPr>
        <p:spPr bwMode="auto">
          <a:xfrm>
            <a:off x="4114800" y="6324600"/>
            <a:ext cx="1447800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36000" rIns="0" bIns="0"/>
          <a:lstStyle/>
          <a:p>
            <a:endParaRPr lang="de-DE" sz="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SHAPEVERSION"/>
          <p:cNvSpPr>
            <a:spLocks noChangeArrowheads="1"/>
          </p:cNvSpPr>
          <p:nvPr/>
        </p:nvSpPr>
        <p:spPr bwMode="auto">
          <a:xfrm>
            <a:off x="5715000" y="6324600"/>
            <a:ext cx="1066800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36000" rIns="0" bIns="0"/>
          <a:lstStyle/>
          <a:p>
            <a:endParaRPr lang="de-DE" sz="8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 hidden="1"/>
          <p:cNvSpPr/>
          <p:nvPr>
            <p:custDataLst>
              <p:tags r:id="rId15"/>
            </p:custDataLst>
          </p:nvPr>
        </p:nvSpPr>
        <p:spPr bwMode="auto">
          <a:xfrm>
            <a:off x="-1270000" y="-1270000"/>
            <a:ext cx="0" cy="0"/>
          </a:xfrm>
          <a:prstGeom prst="ellipse">
            <a:avLst/>
          </a:prstGeom>
          <a:noFill/>
          <a:ln w="3175" cap="flat" cmpd="sng" algn="ctr">
            <a:solidFill>
              <a:schemeClr val="tx1">
                <a:alpha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4EBF0">
                    <a:alpha val="8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6228000"/>
            <a:ext cx="1782000" cy="45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325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180975" indent="-180975" algn="l" rtl="0" eaLnBrk="0" fontAlgn="base" hangingPunct="0">
        <a:lnSpc>
          <a:spcPct val="100000"/>
        </a:lnSpc>
        <a:spcBef>
          <a:spcPts val="0"/>
        </a:spcBef>
        <a:spcAft>
          <a:spcPts val="600"/>
        </a:spcAft>
        <a:buClr>
          <a:srgbClr val="000000"/>
        </a:buClr>
        <a:buFont typeface="Wingdings" pitchFamily="2" charset="2"/>
        <a:buChar char="§"/>
        <a:defRPr sz="1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42925" indent="-180975" algn="l" rtl="0" eaLnBrk="0" fontAlgn="base" hangingPunct="0">
        <a:lnSpc>
          <a:spcPct val="100000"/>
        </a:lnSpc>
        <a:spcBef>
          <a:spcPts val="0"/>
        </a:spcBef>
        <a:spcAft>
          <a:spcPts val="600"/>
        </a:spcAft>
        <a:buClr>
          <a:srgbClr val="000000"/>
        </a:buClr>
        <a:buFont typeface="Arial" pitchFamily="34" charset="0"/>
        <a:buChar char="-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895350" indent="-180975" algn="l" rtl="0" eaLnBrk="0" fontAlgn="base" hangingPunct="0">
        <a:lnSpc>
          <a:spcPct val="100000"/>
        </a:lnSpc>
        <a:spcBef>
          <a:spcPts val="0"/>
        </a:spcBef>
        <a:spcAft>
          <a:spcPts val="600"/>
        </a:spcAft>
        <a:buClr>
          <a:srgbClr val="000000"/>
        </a:buClr>
        <a:buFont typeface="Arial" pitchFamily="34" charset="0"/>
        <a:buChar char="-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257300" indent="-180975" algn="l" rtl="0" eaLnBrk="0" fontAlgn="base" hangingPunct="0">
        <a:lnSpc>
          <a:spcPct val="100000"/>
        </a:lnSpc>
        <a:spcBef>
          <a:spcPts val="0"/>
        </a:spcBef>
        <a:spcAft>
          <a:spcPts val="600"/>
        </a:spcAft>
        <a:buClr>
          <a:srgbClr val="000000"/>
        </a:buClr>
        <a:buFont typeface="Arial" pitchFamily="34" charset="0"/>
        <a:buChar char="-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1619250" indent="-180975" algn="l" rtl="0" eaLnBrk="0" fontAlgn="base" hangingPunct="0">
        <a:lnSpc>
          <a:spcPct val="100000"/>
        </a:lnSpc>
        <a:spcBef>
          <a:spcPts val="0"/>
        </a:spcBef>
        <a:spcAft>
          <a:spcPts val="600"/>
        </a:spcAft>
        <a:buClr>
          <a:srgbClr val="000000"/>
        </a:buClr>
        <a:buFont typeface="Arial" pitchFamily="34" charset="0"/>
        <a:buChar char="-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062163" indent="-1762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rgbClr val="000000"/>
        </a:buClr>
        <a:buChar char="-"/>
        <a:defRPr>
          <a:solidFill>
            <a:schemeClr val="tx1"/>
          </a:solidFill>
          <a:latin typeface="+mn-lt"/>
        </a:defRPr>
      </a:lvl6pPr>
      <a:lvl7pPr marL="2519363" indent="-1762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rgbClr val="000000"/>
        </a:buClr>
        <a:buChar char="-"/>
        <a:defRPr>
          <a:solidFill>
            <a:schemeClr val="tx1"/>
          </a:solidFill>
          <a:latin typeface="+mn-lt"/>
        </a:defRPr>
      </a:lvl7pPr>
      <a:lvl8pPr marL="2976563" indent="-1762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rgbClr val="000000"/>
        </a:buClr>
        <a:buChar char="-"/>
        <a:defRPr>
          <a:solidFill>
            <a:schemeClr val="tx1"/>
          </a:solidFill>
          <a:latin typeface="+mn-lt"/>
        </a:defRPr>
      </a:lvl8pPr>
      <a:lvl9pPr marL="3433763" indent="-1762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rgbClr val="000000"/>
        </a:buClr>
        <a:buChar char="-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20.xml"/><Relationship Id="rId7" Type="http://schemas.openxmlformats.org/officeDocument/2006/relationships/notesSlide" Target="../notesSlides/notesSlide9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Layout" Target="../slideLayouts/slideLayout10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jpe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3.xml"/><Relationship Id="rId6" Type="http://schemas.openxmlformats.org/officeDocument/2006/relationships/image" Target="../media/image29.jpg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1.jpeg"/><Relationship Id="rId4" Type="http://schemas.openxmlformats.org/officeDocument/2006/relationships/image" Target="../media/image4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1.xml"/><Relationship Id="rId3" Type="http://schemas.openxmlformats.org/officeDocument/2006/relationships/tags" Target="../tags/tag27.xml"/><Relationship Id="rId7" Type="http://schemas.openxmlformats.org/officeDocument/2006/relationships/slideLayout" Target="../slideLayouts/slideLayout10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image" Target="../media/image46.png"/><Relationship Id="rId5" Type="http://schemas.openxmlformats.org/officeDocument/2006/relationships/tags" Target="../tags/tag29.xml"/><Relationship Id="rId10" Type="http://schemas.openxmlformats.org/officeDocument/2006/relationships/image" Target="../media/image45.jpeg"/><Relationship Id="rId4" Type="http://schemas.openxmlformats.org/officeDocument/2006/relationships/tags" Target="../tags/tag28.xml"/><Relationship Id="rId9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7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10.xml"/><Relationship Id="rId5" Type="http://schemas.openxmlformats.org/officeDocument/2006/relationships/tags" Target="../tags/tag9.xml"/><Relationship Id="rId4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17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16.jpeg"/><Relationship Id="rId5" Type="http://schemas.openxmlformats.org/officeDocument/2006/relationships/tags" Target="../tags/tag14.xml"/><Relationship Id="rId10" Type="http://schemas.openxmlformats.org/officeDocument/2006/relationships/image" Target="../media/image15.jpeg"/><Relationship Id="rId4" Type="http://schemas.openxmlformats.org/officeDocument/2006/relationships/tags" Target="../tags/tag13.xml"/><Relationship Id="rId9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" r="162"/>
          <a:stretch>
            <a:fillRect/>
          </a:stretch>
        </p:blipFill>
        <p:spPr/>
      </p:pic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0" y="3625200"/>
            <a:ext cx="7164288" cy="730800"/>
          </a:xfrm>
        </p:spPr>
        <p:txBody>
          <a:bodyPr/>
          <a:lstStyle/>
          <a:p>
            <a:r>
              <a:rPr lang="de-DE" dirty="0" smtClean="0"/>
              <a:t>Intelligentes </a:t>
            </a:r>
            <a:r>
              <a:rPr lang="de-DE" dirty="0" smtClean="0"/>
              <a:t>Straßenerhaltungs-Management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6" name="Untertitel 8"/>
          <p:cNvSpPr>
            <a:spLocks noGrp="1"/>
          </p:cNvSpPr>
          <p:nvPr>
            <p:ph type="subTitle" idx="1"/>
          </p:nvPr>
        </p:nvSpPr>
        <p:spPr>
          <a:xfrm>
            <a:off x="0" y="4356000"/>
            <a:ext cx="7164288" cy="585168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de-DE" dirty="0" smtClean="0"/>
              <a:t>Städte- und Gemeindebund Nordrhein Westfalen</a:t>
            </a:r>
          </a:p>
          <a:p>
            <a:pPr>
              <a:spcAft>
                <a:spcPts val="0"/>
              </a:spcAft>
            </a:pPr>
            <a:r>
              <a:rPr lang="de-DE" dirty="0" smtClean="0"/>
              <a:t>Sitzung des Ausschusses für Strukturpolitik und Verkehr, 09. April 2014</a:t>
            </a: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79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Ziele der Zustandserfassung und –</a:t>
            </a:r>
            <a:r>
              <a:rPr lang="de-DE" dirty="0" err="1"/>
              <a:t>bewertung</a:t>
            </a:r>
            <a:r>
              <a:rPr lang="de-DE" dirty="0"/>
              <a:t>.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520500" y="1267200"/>
            <a:ext cx="8049446" cy="4032250"/>
          </a:xfrm>
        </p:spPr>
        <p:txBody>
          <a:bodyPr/>
          <a:lstStyle/>
          <a:p>
            <a:pPr eaLnBrk="1" hangingPunct="1">
              <a:spcBef>
                <a:spcPts val="1800"/>
              </a:spcBef>
              <a:buSzPts val="1600"/>
              <a:buFont typeface="Wingdings"/>
              <a:buChar char="§"/>
            </a:pPr>
            <a:r>
              <a:rPr lang="de-DE" dirty="0"/>
              <a:t>Bereitstellung von Zustandsinformationen als </a:t>
            </a:r>
            <a:r>
              <a:rPr lang="de-DE" u="sng" dirty="0"/>
              <a:t>objektive</a:t>
            </a:r>
            <a:r>
              <a:rPr lang="de-DE" dirty="0"/>
              <a:t> Basisinformation für kurz-, mittel- und langfristige Erhaltungsentscheidungen</a:t>
            </a:r>
          </a:p>
          <a:p>
            <a:pPr eaLnBrk="1" hangingPunct="1">
              <a:spcBef>
                <a:spcPts val="1800"/>
              </a:spcBef>
              <a:buSzPts val="1600"/>
              <a:buFont typeface="Wingdings"/>
              <a:buChar char="§"/>
            </a:pPr>
            <a:r>
              <a:rPr lang="de-DE" dirty="0"/>
              <a:t>Grundlage für den optimierten Einsatz zunehmend begrenzter finanzieller </a:t>
            </a:r>
            <a:r>
              <a:rPr lang="de-DE" dirty="0" smtClean="0"/>
              <a:t>Mittel</a:t>
            </a:r>
          </a:p>
          <a:p>
            <a:pPr eaLnBrk="1" hangingPunct="1">
              <a:spcBef>
                <a:spcPts val="1800"/>
              </a:spcBef>
              <a:buSzPts val="1600"/>
              <a:buFont typeface="Wingdings"/>
              <a:buChar char="§"/>
            </a:pPr>
            <a:r>
              <a:rPr lang="de-DE" dirty="0" smtClean="0"/>
              <a:t>Basis </a:t>
            </a:r>
            <a:r>
              <a:rPr lang="de-DE" dirty="0"/>
              <a:t>für Transparenz von Entscheidungen innerhalb der Bauverwaltungen wie auch nach außen</a:t>
            </a:r>
          </a:p>
          <a:p>
            <a:pPr eaLnBrk="1" hangingPunct="1">
              <a:spcBef>
                <a:spcPts val="1800"/>
              </a:spcBef>
              <a:buSzPts val="1600"/>
              <a:buFont typeface="Wingdings"/>
              <a:buChar char="§"/>
            </a:pPr>
            <a:r>
              <a:rPr lang="de-DE" dirty="0"/>
              <a:t>Kontrolle über </a:t>
            </a:r>
            <a:r>
              <a:rPr lang="de-DE" dirty="0" err="1"/>
              <a:t>Maßnahmewirkungen</a:t>
            </a:r>
            <a:r>
              <a:rPr lang="de-DE" dirty="0"/>
              <a:t> wie über die Auswirkung von </a:t>
            </a:r>
            <a:r>
              <a:rPr lang="de-DE" dirty="0" err="1"/>
              <a:t>Maßnahmeverzögerungen</a:t>
            </a:r>
            <a:endParaRPr lang="de-DE" dirty="0"/>
          </a:p>
          <a:p>
            <a:pPr eaLnBrk="1" hangingPunct="1">
              <a:spcBef>
                <a:spcPts val="1800"/>
              </a:spcBef>
              <a:buSzPts val="1600"/>
              <a:buFont typeface="Wingdings"/>
              <a:buChar char="§"/>
            </a:pPr>
            <a:r>
              <a:rPr lang="de-DE" dirty="0"/>
              <a:t>Prognose der Zustandsentwicklung im Straßennetz</a:t>
            </a:r>
          </a:p>
          <a:p>
            <a:pPr eaLnBrk="1" hangingPunct="1">
              <a:spcBef>
                <a:spcPts val="1800"/>
              </a:spcBef>
              <a:buSzPts val="1600"/>
              <a:buFont typeface="Wingdings"/>
              <a:buChar char="§"/>
            </a:pPr>
            <a:r>
              <a:rPr lang="de-DE" dirty="0"/>
              <a:t>Praxiserkenntnisse über Erfolg / Misserfolg von </a:t>
            </a:r>
            <a:r>
              <a:rPr lang="de-DE" dirty="0" err="1"/>
              <a:t>Maßnahmearten</a:t>
            </a:r>
            <a:r>
              <a:rPr lang="de-DE" dirty="0"/>
              <a:t> und Baustoffkonzeptionen bei der Erhaltung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Intelligentes Straßenerhaltungs-Management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CD513-A99A-4064-983A-6F4D1974C28F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09.04.2014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774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Intelligentes Straßenerhaltungs-Management mit </a:t>
            </a:r>
            <a:br>
              <a:rPr lang="de-DE" dirty="0" smtClean="0"/>
            </a:br>
            <a:r>
              <a:rPr lang="de-DE" dirty="0" smtClean="0"/>
              <a:t>TÜV Rheinland.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Intelligentes Straßenerhaltungs-Management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CD513-A99A-4064-983A-6F4D1974C28F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grpSp>
        <p:nvGrpSpPr>
          <p:cNvPr id="15" name="Gruppieren 14"/>
          <p:cNvGrpSpPr/>
          <p:nvPr>
            <p:custDataLst>
              <p:tags r:id="rId1"/>
            </p:custDataLst>
          </p:nvPr>
        </p:nvGrpSpPr>
        <p:grpSpPr>
          <a:xfrm>
            <a:off x="532694" y="1609550"/>
            <a:ext cx="7976306" cy="599497"/>
            <a:chOff x="532694" y="1757199"/>
            <a:chExt cx="7404808" cy="599497"/>
          </a:xfrm>
        </p:grpSpPr>
        <p:sp>
          <p:nvSpPr>
            <p:cNvPr id="10" name="Richtungspfeil 9"/>
            <p:cNvSpPr/>
            <p:nvPr>
              <p:custDataLst>
                <p:tags r:id="rId2"/>
              </p:custDataLst>
            </p:nvPr>
          </p:nvSpPr>
          <p:spPr bwMode="auto">
            <a:xfrm>
              <a:off x="532694" y="1757199"/>
              <a:ext cx="1994077" cy="599497"/>
            </a:xfrm>
            <a:prstGeom prst="homePlate">
              <a:avLst/>
            </a:prstGeom>
            <a:solidFill>
              <a:schemeClr val="accent2"/>
            </a:solidFill>
            <a:ln w="34925" algn="ctr">
              <a:noFill/>
              <a:round/>
              <a:headEnd/>
              <a:tailEnd/>
            </a:ln>
            <a:extLst/>
          </p:spPr>
          <p:txBody>
            <a:bodyPr anchor="ctr"/>
            <a:lstStyle/>
            <a:p>
              <a:pPr algn="ctr">
                <a:spcBef>
                  <a:spcPct val="5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de-DE" dirty="0" smtClean="0">
                  <a:solidFill>
                    <a:srgbClr val="FFFFFF"/>
                  </a:solidFill>
                  <a:latin typeface="Arial" pitchFamily="34" charset="0"/>
                </a:rPr>
                <a:t>Zustandserfassung</a:t>
              </a:r>
              <a:endParaRPr lang="de-DE" dirty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1" name="Eingekerbter Richtungspfeil 10"/>
            <p:cNvSpPr/>
            <p:nvPr>
              <p:custDataLst>
                <p:tags r:id="rId3"/>
              </p:custDataLst>
            </p:nvPr>
          </p:nvSpPr>
          <p:spPr bwMode="auto">
            <a:xfrm>
              <a:off x="2336271" y="1757199"/>
              <a:ext cx="1994077" cy="599497"/>
            </a:xfrm>
            <a:prstGeom prst="chevron">
              <a:avLst/>
            </a:prstGeom>
            <a:solidFill>
              <a:srgbClr val="91B3DB"/>
            </a:solidFill>
            <a:ln w="127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 algn="ctr">
                <a:spcBef>
                  <a:spcPct val="5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de-DE" dirty="0" smtClean="0">
                  <a:solidFill>
                    <a:srgbClr val="FFFFFF"/>
                  </a:solidFill>
                  <a:latin typeface="Arial" pitchFamily="34" charset="0"/>
                </a:rPr>
                <a:t>Substanz-bewertung</a:t>
              </a:r>
              <a:endParaRPr lang="de-DE" dirty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2" name="Eingekerbter Richtungspfeil 11"/>
            <p:cNvSpPr/>
            <p:nvPr>
              <p:custDataLst>
                <p:tags r:id="rId4"/>
              </p:custDataLst>
            </p:nvPr>
          </p:nvSpPr>
          <p:spPr bwMode="auto">
            <a:xfrm>
              <a:off x="4139848" y="1757199"/>
              <a:ext cx="1994077" cy="599497"/>
            </a:xfrm>
            <a:prstGeom prst="chevron">
              <a:avLst/>
            </a:prstGeom>
            <a:solidFill>
              <a:srgbClr val="0070B7"/>
            </a:solidFill>
            <a:ln w="127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 algn="ctr">
                <a:spcBef>
                  <a:spcPct val="5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de-DE" dirty="0" smtClean="0">
                  <a:solidFill>
                    <a:srgbClr val="FFFFFF"/>
                  </a:solidFill>
                  <a:latin typeface="Arial" pitchFamily="34" charset="0"/>
                </a:rPr>
                <a:t>Sanierungs-empfehlung</a:t>
              </a:r>
              <a:endParaRPr lang="de-DE" dirty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3" name="Eingekerbter Richtungspfeil 12"/>
            <p:cNvSpPr/>
            <p:nvPr>
              <p:custDataLst>
                <p:tags r:id="rId5"/>
              </p:custDataLst>
            </p:nvPr>
          </p:nvSpPr>
          <p:spPr bwMode="auto">
            <a:xfrm>
              <a:off x="5943425" y="1757199"/>
              <a:ext cx="1994077" cy="599497"/>
            </a:xfrm>
            <a:prstGeom prst="chevron">
              <a:avLst/>
            </a:prstGeom>
            <a:solidFill>
              <a:schemeClr val="bg2"/>
            </a:solidFill>
            <a:ln w="127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 algn="ctr">
                <a:spcBef>
                  <a:spcPct val="5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de-DE" dirty="0" smtClean="0">
                  <a:solidFill>
                    <a:srgbClr val="FFFFFF"/>
                  </a:solidFill>
                  <a:latin typeface="Arial" pitchFamily="34" charset="0"/>
                </a:rPr>
                <a:t>Budgetplanung</a:t>
              </a:r>
              <a:br>
                <a:rPr lang="de-DE" dirty="0" smtClean="0">
                  <a:solidFill>
                    <a:srgbClr val="FFFFFF"/>
                  </a:solidFill>
                  <a:latin typeface="Arial" pitchFamily="34" charset="0"/>
                </a:rPr>
              </a:br>
              <a:r>
                <a:rPr lang="de-DE" sz="1400" dirty="0" smtClean="0">
                  <a:solidFill>
                    <a:srgbClr val="FFFFFF"/>
                  </a:solidFill>
                  <a:latin typeface="Arial" pitchFamily="34" charset="0"/>
                </a:rPr>
                <a:t>(Kundenseitig)</a:t>
              </a:r>
              <a:endParaRPr lang="de-DE" dirty="0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sp>
        <p:nvSpPr>
          <p:cNvPr id="6" name="Eingekerbter Richtungspfeil 5"/>
          <p:cNvSpPr/>
          <p:nvPr/>
        </p:nvSpPr>
        <p:spPr bwMode="auto">
          <a:xfrm>
            <a:off x="2475470" y="1628776"/>
            <a:ext cx="6033530" cy="580272"/>
          </a:xfrm>
          <a:prstGeom prst="chevron">
            <a:avLst/>
          </a:prstGeom>
          <a:noFill/>
          <a:ln w="349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6" name="Picture 8" descr="C:\Users\altenwea\AppData\Local\Temp\notesE97E9E\~b117422.TMP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180" y="2996952"/>
            <a:ext cx="5808268" cy="250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09.04.2014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276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6622526-BCFA-4652-8996-FD38F9DF523A}" type="slidenum">
              <a:rPr lang="de-DE" sz="800" smtClean="0"/>
              <a:pPr eaLnBrk="1" hangingPunct="1"/>
              <a:t>12</a:t>
            </a:fld>
            <a:endParaRPr lang="de-DE" sz="800" smtClean="0"/>
          </a:p>
        </p:txBody>
      </p:sp>
      <p:sp>
        <p:nvSpPr>
          <p:cNvPr id="4103" name="Text Box 12"/>
          <p:cNvSpPr txBox="1">
            <a:spLocks noChangeArrowheads="1"/>
          </p:cNvSpPr>
          <p:nvPr/>
        </p:nvSpPr>
        <p:spPr bwMode="auto">
          <a:xfrm>
            <a:off x="448294" y="4664310"/>
            <a:ext cx="8516194" cy="1140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4EBF0">
                    <a:alpha val="7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326EC2">
                    <a:alpha val="79999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dirty="0"/>
              <a:t>Der Straßenzustand wird anhand der Straßenoberfläche im Rahmen der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Zustandserfassung und -bewertung </a:t>
            </a:r>
            <a:r>
              <a:rPr lang="de-DE" u="sng" dirty="0" smtClean="0"/>
              <a:t>objektiv</a:t>
            </a:r>
            <a:r>
              <a:rPr lang="de-DE" dirty="0" smtClean="0"/>
              <a:t> klassifiziert.  </a:t>
            </a:r>
            <a:endParaRPr lang="de-DE" sz="800" dirty="0" smtClean="0"/>
          </a:p>
          <a:p>
            <a:pPr eaLnBrk="1" hangingPunct="1">
              <a:spcBef>
                <a:spcPct val="50000"/>
              </a:spcBef>
            </a:pPr>
            <a:endParaRPr lang="de-DE" sz="800" dirty="0" smtClean="0"/>
          </a:p>
          <a:p>
            <a:pPr marL="285750" indent="-285750" eaLnBrk="1" hangingPunct="1">
              <a:spcBef>
                <a:spcPct val="50000"/>
              </a:spcBef>
              <a:buFont typeface="Symbol"/>
              <a:buChar char="Þ"/>
            </a:pPr>
            <a:r>
              <a:rPr lang="de-DE" b="1" dirty="0" smtClean="0"/>
              <a:t>Ergebnis 1: Die Verteilung des Oberflächenzustandes im Straßennetz ist bekannt </a:t>
            </a:r>
            <a:endParaRPr lang="de-DE" b="1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Intelligentes Straßenerhaltungs-Management</a:t>
            </a:r>
            <a:endParaRPr lang="de-DE"/>
          </a:p>
        </p:txBody>
      </p:sp>
      <p:grpSp>
        <p:nvGrpSpPr>
          <p:cNvPr id="6" name="Gruppieren 5"/>
          <p:cNvGrpSpPr/>
          <p:nvPr/>
        </p:nvGrpSpPr>
        <p:grpSpPr>
          <a:xfrm>
            <a:off x="5256212" y="1196752"/>
            <a:ext cx="3348236" cy="2089735"/>
            <a:chOff x="4716016" y="1268413"/>
            <a:chExt cx="3924300" cy="2349500"/>
          </a:xfrm>
        </p:grpSpPr>
        <p:grpSp>
          <p:nvGrpSpPr>
            <p:cNvPr id="4100" name="Group 6"/>
            <p:cNvGrpSpPr>
              <a:grpSpLocks/>
            </p:cNvGrpSpPr>
            <p:nvPr/>
          </p:nvGrpSpPr>
          <p:grpSpPr bwMode="auto">
            <a:xfrm>
              <a:off x="4716016" y="1268413"/>
              <a:ext cx="3924300" cy="2349500"/>
              <a:chOff x="2608" y="2251"/>
              <a:chExt cx="2949" cy="1480"/>
            </a:xfrm>
          </p:grpSpPr>
          <p:sp>
            <p:nvSpPr>
              <p:cNvPr id="4104" name="Rectangle 7"/>
              <p:cNvSpPr>
                <a:spLocks noChangeArrowheads="1"/>
              </p:cNvSpPr>
              <p:nvPr/>
            </p:nvSpPr>
            <p:spPr bwMode="auto">
              <a:xfrm>
                <a:off x="2608" y="2251"/>
                <a:ext cx="2932" cy="14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pic>
            <p:nvPicPr>
              <p:cNvPr id="4105" name="Picture 8" descr="Zustandsklassen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8" y="2251"/>
                <a:ext cx="2949" cy="1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5" name="Gerade Verbindung 4"/>
            <p:cNvCxnSpPr/>
            <p:nvPr/>
          </p:nvCxnSpPr>
          <p:spPr bwMode="auto">
            <a:xfrm>
              <a:off x="7308304" y="1268413"/>
              <a:ext cx="0" cy="2301875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alpha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4EBF0">
                      <a:alpha val="8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539750" y="1124744"/>
            <a:ext cx="4536306" cy="3390853"/>
            <a:chOff x="748" y="709"/>
            <a:chExt cx="4062" cy="3016"/>
          </a:xfrm>
        </p:grpSpPr>
        <p:pic>
          <p:nvPicPr>
            <p:cNvPr id="15" name="Picture 8" descr="pp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709"/>
              <a:ext cx="4062" cy="3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9" descr="TÜV-Logo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9" y="816"/>
              <a:ext cx="408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Ergebnis der Zustandserfassung.</a:t>
            </a:r>
            <a:endParaRPr lang="de-DE" dirty="0"/>
          </a:p>
        </p:txBody>
      </p:sp>
      <p:sp>
        <p:nvSpPr>
          <p:cNvPr id="17" name="Rechteck 16"/>
          <p:cNvSpPr/>
          <p:nvPr/>
        </p:nvSpPr>
        <p:spPr bwMode="auto">
          <a:xfrm>
            <a:off x="1028750" y="1139589"/>
            <a:ext cx="734938" cy="70812"/>
          </a:xfrm>
          <a:prstGeom prst="rect">
            <a:avLst/>
          </a:prstGeom>
          <a:solidFill>
            <a:schemeClr val="accent6">
              <a:lumMod val="2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09.04.2014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29237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6622526-BCFA-4652-8996-FD38F9DF523A}" type="slidenum">
              <a:rPr lang="de-DE" sz="800" smtClean="0"/>
              <a:pPr eaLnBrk="1" hangingPunct="1"/>
              <a:t>13</a:t>
            </a:fld>
            <a:endParaRPr lang="de-DE" sz="800" smtClean="0"/>
          </a:p>
        </p:txBody>
      </p:sp>
      <p:sp>
        <p:nvSpPr>
          <p:cNvPr id="4103" name="Text Box 12"/>
          <p:cNvSpPr txBox="1">
            <a:spLocks noChangeArrowheads="1"/>
          </p:cNvSpPr>
          <p:nvPr/>
        </p:nvSpPr>
        <p:spPr bwMode="auto">
          <a:xfrm>
            <a:off x="282463" y="1052736"/>
            <a:ext cx="7220050" cy="4772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4EBF0">
                    <a:alpha val="7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326EC2">
                    <a:alpha val="79999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dirty="0" smtClean="0"/>
              <a:t>Dringlichkeitsreihung der Erhaltungsmaßnahmen unter Berücksichtigung </a:t>
            </a:r>
          </a:p>
          <a:p>
            <a:pPr eaLnBrk="1" hangingPunct="1">
              <a:spcBef>
                <a:spcPct val="50000"/>
              </a:spcBef>
            </a:pPr>
            <a:endParaRPr lang="de-DE" dirty="0" smtClean="0"/>
          </a:p>
          <a:p>
            <a:pPr eaLnBrk="1" hangingPunct="1">
              <a:spcBef>
                <a:spcPct val="50000"/>
              </a:spcBef>
            </a:pPr>
            <a:r>
              <a:rPr lang="de-DE" dirty="0" smtClean="0"/>
              <a:t>techn. Aspekte </a:t>
            </a:r>
            <a:r>
              <a:rPr lang="de-DE" dirty="0" err="1" smtClean="0"/>
              <a:t>z.B</a:t>
            </a:r>
            <a:r>
              <a:rPr lang="de-DE" dirty="0" smtClean="0"/>
              <a:t> 		- aktueller Zustand</a:t>
            </a:r>
          </a:p>
          <a:p>
            <a:pPr eaLnBrk="1" hangingPunct="1">
              <a:spcBef>
                <a:spcPct val="50000"/>
              </a:spcBef>
            </a:pPr>
            <a:r>
              <a:rPr lang="de-DE" dirty="0" smtClean="0"/>
              <a:t>			- Verhaltensprognose</a:t>
            </a:r>
          </a:p>
          <a:p>
            <a:pPr eaLnBrk="1" hangingPunct="1">
              <a:spcBef>
                <a:spcPct val="50000"/>
              </a:spcBef>
            </a:pPr>
            <a:r>
              <a:rPr lang="de-DE" dirty="0"/>
              <a:t>	</a:t>
            </a:r>
            <a:r>
              <a:rPr lang="de-DE" dirty="0" smtClean="0"/>
              <a:t>		- Verkehrsbelastung</a:t>
            </a:r>
          </a:p>
          <a:p>
            <a:pPr eaLnBrk="1" hangingPunct="1">
              <a:spcBef>
                <a:spcPct val="50000"/>
              </a:spcBef>
            </a:pPr>
            <a:r>
              <a:rPr lang="de-DE" dirty="0"/>
              <a:t>	</a:t>
            </a:r>
            <a:r>
              <a:rPr lang="de-DE" dirty="0" smtClean="0"/>
              <a:t>		- Zustandsentwicklung</a:t>
            </a:r>
          </a:p>
          <a:p>
            <a:pPr eaLnBrk="1" hangingPunct="1">
              <a:spcBef>
                <a:spcPct val="50000"/>
              </a:spcBef>
            </a:pPr>
            <a:endParaRPr lang="de-DE" sz="800" dirty="0"/>
          </a:p>
          <a:p>
            <a:pPr eaLnBrk="1" hangingPunct="1">
              <a:spcBef>
                <a:spcPct val="50000"/>
              </a:spcBef>
            </a:pPr>
            <a:r>
              <a:rPr lang="de-DE" dirty="0" smtClean="0"/>
              <a:t>sozialer Aspekte z.B.	- Unfallschwerpunkt</a:t>
            </a:r>
          </a:p>
          <a:p>
            <a:pPr eaLnBrk="1" hangingPunct="1">
              <a:spcBef>
                <a:spcPct val="50000"/>
              </a:spcBef>
            </a:pPr>
            <a:r>
              <a:rPr lang="de-DE" dirty="0" smtClean="0"/>
              <a:t>			- besondere Anwohnersituation  </a:t>
            </a:r>
          </a:p>
          <a:p>
            <a:pPr marL="285750" indent="-285750" eaLnBrk="1" hangingPunct="1">
              <a:spcBef>
                <a:spcPct val="50000"/>
              </a:spcBef>
              <a:buFontTx/>
              <a:buChar char="-"/>
            </a:pPr>
            <a:endParaRPr lang="de-DE" sz="800" dirty="0" smtClean="0"/>
          </a:p>
          <a:p>
            <a:pPr eaLnBrk="1" hangingPunct="1">
              <a:spcBef>
                <a:spcPct val="50000"/>
              </a:spcBef>
            </a:pPr>
            <a:r>
              <a:rPr lang="de-DE" dirty="0" smtClean="0"/>
              <a:t>sonstige Aspekte z.B. 	- Eingriffe durch </a:t>
            </a:r>
            <a:r>
              <a:rPr lang="de-DE" dirty="0" err="1" smtClean="0"/>
              <a:t>Ver</a:t>
            </a:r>
            <a:r>
              <a:rPr lang="de-DE" dirty="0" smtClean="0"/>
              <a:t>- und Entsorger </a:t>
            </a:r>
          </a:p>
          <a:p>
            <a:pPr eaLnBrk="1" hangingPunct="1">
              <a:spcBef>
                <a:spcPct val="50000"/>
              </a:spcBef>
            </a:pPr>
            <a:endParaRPr lang="de-DE" dirty="0"/>
          </a:p>
          <a:p>
            <a:pPr marL="285750" indent="-285750" eaLnBrk="1" hangingPunct="1">
              <a:spcBef>
                <a:spcPct val="50000"/>
              </a:spcBef>
              <a:buFont typeface="Symbol"/>
              <a:buChar char="Þ"/>
            </a:pPr>
            <a:r>
              <a:rPr lang="de-DE" b="1" dirty="0" smtClean="0"/>
              <a:t>Zu erhaltende Abschnitte sind identifiziert, </a:t>
            </a:r>
          </a:p>
          <a:p>
            <a:pPr marL="285750" indent="-285750" eaLnBrk="1" hangingPunct="1">
              <a:spcBef>
                <a:spcPct val="50000"/>
              </a:spcBef>
              <a:buFont typeface="Symbol"/>
              <a:buChar char="Þ"/>
            </a:pPr>
            <a:r>
              <a:rPr lang="de-DE" b="1" dirty="0" smtClean="0"/>
              <a:t>wirtschaftliche Erhaltungsmaßnahmen sind zu konzipieren</a:t>
            </a:r>
            <a:endParaRPr lang="de-DE" b="1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835696" y="6453336"/>
            <a:ext cx="3581400" cy="512762"/>
          </a:xfrm>
        </p:spPr>
        <p:txBody>
          <a:bodyPr/>
          <a:lstStyle/>
          <a:p>
            <a:pPr>
              <a:defRPr/>
            </a:pPr>
            <a:r>
              <a:rPr lang="de-DE" smtClean="0"/>
              <a:t>Intelligentes Straßenerhaltungs-Management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Dringlichkeitsreihung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372" y="2884944"/>
            <a:ext cx="1108302" cy="1108302"/>
          </a:xfrm>
          <a:prstGeom prst="rect">
            <a:avLst/>
          </a:prstGeom>
        </p:spPr>
      </p:pic>
      <p:pic>
        <p:nvPicPr>
          <p:cNvPr id="20" name="Picture 21" descr="verkehrsbelastun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588" y="1988840"/>
            <a:ext cx="1515457" cy="805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2" r="11139"/>
          <a:stretch/>
        </p:blipFill>
        <p:spPr>
          <a:xfrm>
            <a:off x="7009372" y="4141416"/>
            <a:ext cx="1108302" cy="990912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09.04.2014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49570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76872"/>
            <a:ext cx="4488160" cy="3366120"/>
          </a:xfrm>
          <a:prstGeom prst="rect">
            <a:avLst/>
          </a:prstGeom>
        </p:spPr>
      </p:pic>
      <p:sp>
        <p:nvSpPr>
          <p:cNvPr id="7170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DB1934-000C-4C28-A919-24213E630BB8}" type="slidenum">
              <a:rPr lang="de-DE" sz="800" smtClean="0"/>
              <a:pPr eaLnBrk="1" hangingPunct="1"/>
              <a:t>14</a:t>
            </a:fld>
            <a:endParaRPr lang="de-DE" sz="800" smtClean="0"/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467544" y="1052736"/>
            <a:ext cx="8065838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4EBF0">
                    <a:alpha val="7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326EC2">
                    <a:alpha val="79999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dirty="0"/>
              <a:t>Zur Konzeption von </a:t>
            </a:r>
            <a:r>
              <a:rPr lang="de-DE" dirty="0" smtClean="0"/>
              <a:t>wirtschaftlichen Erhaltungsmaßnahmen </a:t>
            </a:r>
            <a:r>
              <a:rPr lang="de-DE" dirty="0"/>
              <a:t>und zur </a:t>
            </a:r>
            <a:r>
              <a:rPr lang="de-DE" dirty="0" smtClean="0"/>
              <a:t>Budgetplanung sind </a:t>
            </a:r>
            <a:r>
              <a:rPr lang="de-DE" dirty="0"/>
              <a:t>an </a:t>
            </a:r>
            <a:r>
              <a:rPr lang="de-DE" dirty="0" smtClean="0"/>
              <a:t>als </a:t>
            </a:r>
            <a:r>
              <a:rPr lang="de-DE" u="sng" dirty="0" smtClean="0"/>
              <a:t>„schlecht“ </a:t>
            </a:r>
            <a:r>
              <a:rPr lang="de-DE" dirty="0"/>
              <a:t>identifizierten Erhaltungsabschnitten zusätzliche Kenntnisse über Substanz und </a:t>
            </a:r>
            <a:r>
              <a:rPr lang="de-DE" dirty="0" smtClean="0"/>
              <a:t>Schadensursache erforderlich.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Intelligentes Straßenerhaltungs-Management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Konzeption von wirtschaftlichen Erhaltungsmaßnahmen.</a:t>
            </a:r>
            <a:endParaRPr lang="de-DE" dirty="0"/>
          </a:p>
        </p:txBody>
      </p:sp>
      <p:sp>
        <p:nvSpPr>
          <p:cNvPr id="717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11560" y="2276872"/>
            <a:ext cx="1662918" cy="360363"/>
          </a:xfrm>
          <a:solidFill>
            <a:schemeClr val="bg1"/>
          </a:solidFill>
        </p:spPr>
        <p:txBody>
          <a:bodyPr/>
          <a:lstStyle/>
          <a:p>
            <a:pPr marL="192088" indent="-192088" defTabSz="449263" eaLnBrk="1" hangingPunct="1">
              <a:buFont typeface="Wingdings" pitchFamily="2" charset="2"/>
              <a:buNone/>
            </a:pPr>
            <a:r>
              <a:rPr lang="de-DE" b="1" dirty="0" smtClean="0"/>
              <a:t>Maßnahme?</a:t>
            </a: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3485146" y="5364262"/>
            <a:ext cx="1662918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2925" indent="-180975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95350" indent="-180975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7300" indent="-180975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19250" indent="-180975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0621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6pPr>
            <a:lvl7pPr marL="25193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7pPr>
            <a:lvl8pPr marL="29765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8pPr>
            <a:lvl9pPr marL="34337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192088" indent="-192088" algn="ctr" defTabSz="449263" eaLnBrk="1" hangingPunct="1">
              <a:buFont typeface="Wingdings" pitchFamily="2" charset="2"/>
              <a:buNone/>
            </a:pPr>
            <a:r>
              <a:rPr lang="de-DE" b="1" kern="0" dirty="0" smtClean="0"/>
              <a:t>Kosten?</a:t>
            </a:r>
          </a:p>
        </p:txBody>
      </p:sp>
      <p:pic>
        <p:nvPicPr>
          <p:cNvPr id="9" name="Picture 5" descr="IMG_174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194" y="2276872"/>
            <a:ext cx="2031254" cy="156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5099720" y="2924944"/>
            <a:ext cx="1488504" cy="4406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de-DE" b="1" dirty="0" smtClean="0">
                <a:solidFill>
                  <a:srgbClr val="FF0000"/>
                </a:solidFill>
              </a:rPr>
              <a:t>  55.000 €/km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099721" y="4716513"/>
            <a:ext cx="1473473" cy="4406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  250.000 €/km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6" name="Pfeil nach unten 5"/>
          <p:cNvSpPr/>
          <p:nvPr/>
        </p:nvSpPr>
        <p:spPr bwMode="auto">
          <a:xfrm>
            <a:off x="5652120" y="3402124"/>
            <a:ext cx="360040" cy="1106996"/>
          </a:xfrm>
          <a:prstGeom prst="downArrow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14" name="Picture 11" descr="IMG_161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6" b="20504"/>
          <a:stretch/>
        </p:blipFill>
        <p:spPr bwMode="auto">
          <a:xfrm>
            <a:off x="6559358" y="4118802"/>
            <a:ext cx="2098966" cy="1542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09.04.2014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08000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FB20ED0-A4FF-494A-8BF1-E01CC44EB575}" type="slidenum">
              <a:rPr lang="de-DE" altLang="de-DE" sz="800" smtClean="0"/>
              <a:pPr eaLnBrk="1" hangingPunct="1"/>
              <a:t>15</a:t>
            </a:fld>
            <a:endParaRPr lang="de-DE" altLang="de-DE" sz="800" smtClean="0"/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6516688" y="1412875"/>
            <a:ext cx="172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4EBF0">
                    <a:alpha val="7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326EC2">
                    <a:alpha val="79999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altLang="de-DE"/>
          </a:p>
        </p:txBody>
      </p:sp>
      <p:grpSp>
        <p:nvGrpSpPr>
          <p:cNvPr id="8197" name="Group 9"/>
          <p:cNvGrpSpPr>
            <a:grpSpLocks/>
          </p:cNvGrpSpPr>
          <p:nvPr/>
        </p:nvGrpSpPr>
        <p:grpSpPr bwMode="auto">
          <a:xfrm>
            <a:off x="5940425" y="1341438"/>
            <a:ext cx="1463675" cy="1223962"/>
            <a:chOff x="3742" y="845"/>
            <a:chExt cx="922" cy="771"/>
          </a:xfrm>
        </p:grpSpPr>
        <p:sp>
          <p:nvSpPr>
            <p:cNvPr id="8204" name="Text Box 7"/>
            <p:cNvSpPr txBox="1">
              <a:spLocks noChangeArrowheads="1"/>
            </p:cNvSpPr>
            <p:nvPr/>
          </p:nvSpPr>
          <p:spPr bwMode="auto">
            <a:xfrm>
              <a:off x="3742" y="845"/>
              <a:ext cx="92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4EBF0">
                      <a:alpha val="79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rgbClr val="326EC2">
                      <a:alpha val="79999"/>
                    </a:srgb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800" b="1">
                  <a:solidFill>
                    <a:schemeClr val="bg1"/>
                  </a:solidFill>
                </a:rPr>
                <a:t>Wassertank</a:t>
              </a:r>
            </a:p>
          </p:txBody>
        </p:sp>
        <p:sp>
          <p:nvSpPr>
            <p:cNvPr id="8205" name="Line 8"/>
            <p:cNvSpPr>
              <a:spLocks noChangeShapeType="1"/>
            </p:cNvSpPr>
            <p:nvPr/>
          </p:nvSpPr>
          <p:spPr bwMode="auto">
            <a:xfrm>
              <a:off x="4195" y="1071"/>
              <a:ext cx="91" cy="545"/>
            </a:xfrm>
            <a:prstGeom prst="line">
              <a:avLst/>
            </a:prstGeom>
            <a:noFill/>
            <a:ln w="38100">
              <a:solidFill>
                <a:srgbClr val="FFFFFF">
                  <a:alpha val="79999"/>
                </a:srgbClr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</p:grpSp>
      <p:sp>
        <p:nvSpPr>
          <p:cNvPr id="8198" name="Text Box 11"/>
          <p:cNvSpPr txBox="1">
            <a:spLocks noChangeArrowheads="1"/>
          </p:cNvSpPr>
          <p:nvPr/>
        </p:nvSpPr>
        <p:spPr bwMode="auto">
          <a:xfrm>
            <a:off x="6235700" y="5383213"/>
            <a:ext cx="11715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4EBF0">
                    <a:alpha val="7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326EC2">
                    <a:alpha val="79999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800" b="1">
                <a:solidFill>
                  <a:schemeClr val="bg1"/>
                </a:solidFill>
              </a:rPr>
              <a:t>Messarm</a:t>
            </a:r>
          </a:p>
        </p:txBody>
      </p:sp>
      <p:sp>
        <p:nvSpPr>
          <p:cNvPr id="8199" name="Line 12"/>
          <p:cNvSpPr>
            <a:spLocks noChangeShapeType="1"/>
          </p:cNvSpPr>
          <p:nvPr/>
        </p:nvSpPr>
        <p:spPr bwMode="auto">
          <a:xfrm flipH="1" flipV="1">
            <a:off x="5807075" y="4819650"/>
            <a:ext cx="974725" cy="544513"/>
          </a:xfrm>
          <a:prstGeom prst="line">
            <a:avLst/>
          </a:prstGeom>
          <a:noFill/>
          <a:ln w="38100">
            <a:solidFill>
              <a:srgbClr val="FFFFFF">
                <a:alpha val="79999"/>
              </a:srgbClr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DE"/>
          </a:p>
        </p:txBody>
      </p:sp>
      <p:pic>
        <p:nvPicPr>
          <p:cNvPr id="8200" name="Picture 14" descr="Modfizie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2116142"/>
            <a:ext cx="5221288" cy="388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Text Box 15"/>
          <p:cNvSpPr txBox="1">
            <a:spLocks noChangeArrowheads="1"/>
          </p:cNvSpPr>
          <p:nvPr/>
        </p:nvSpPr>
        <p:spPr bwMode="auto">
          <a:xfrm>
            <a:off x="395288" y="1125538"/>
            <a:ext cx="8389937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4EBF0">
                    <a:alpha val="7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326EC2">
                    <a:alpha val="79999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dirty="0"/>
              <a:t>Die </a:t>
            </a:r>
            <a:r>
              <a:rPr lang="de-DE" altLang="de-DE" dirty="0" smtClean="0"/>
              <a:t>flächendeckende Tragfähigkeitsanalyse </a:t>
            </a:r>
            <a:r>
              <a:rPr lang="de-DE" altLang="de-DE" dirty="0"/>
              <a:t>stellt </a:t>
            </a:r>
            <a:r>
              <a:rPr lang="de-DE" altLang="de-DE" dirty="0" smtClean="0"/>
              <a:t>erforderliche </a:t>
            </a:r>
            <a:r>
              <a:rPr lang="de-DE" altLang="de-DE" dirty="0"/>
              <a:t>Informationen über die Tragfähigkeit des Straßenaufbaus und homogene Bereiche in Form von „fahrenden </a:t>
            </a:r>
            <a:r>
              <a:rPr lang="de-DE" altLang="de-DE" dirty="0" err="1"/>
              <a:t>Benkelman</a:t>
            </a:r>
            <a:r>
              <a:rPr lang="de-DE" altLang="de-DE" dirty="0"/>
              <a:t>-Messungen“ für beide Rollspuren zur </a:t>
            </a:r>
            <a:r>
              <a:rPr lang="de-DE" altLang="de-DE" dirty="0" smtClean="0"/>
              <a:t>Verfügung.</a:t>
            </a:r>
            <a:endParaRPr lang="de-DE" altLang="de-DE" dirty="0"/>
          </a:p>
        </p:txBody>
      </p:sp>
      <p:sp>
        <p:nvSpPr>
          <p:cNvPr id="8202" name="Line 17"/>
          <p:cNvSpPr>
            <a:spLocks noChangeShapeType="1"/>
          </p:cNvSpPr>
          <p:nvPr/>
        </p:nvSpPr>
        <p:spPr bwMode="auto">
          <a:xfrm flipH="1" flipV="1">
            <a:off x="5940425" y="5013325"/>
            <a:ext cx="863600" cy="369888"/>
          </a:xfrm>
          <a:prstGeom prst="line">
            <a:avLst/>
          </a:prstGeom>
          <a:noFill/>
          <a:ln w="57150">
            <a:solidFill>
              <a:schemeClr val="tx1">
                <a:alpha val="79999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8203" name="Text Box 18"/>
          <p:cNvSpPr txBox="1">
            <a:spLocks noChangeArrowheads="1"/>
          </p:cNvSpPr>
          <p:nvPr/>
        </p:nvSpPr>
        <p:spPr bwMode="auto">
          <a:xfrm>
            <a:off x="6911975" y="5402263"/>
            <a:ext cx="1620838" cy="366712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 algn="ctr">
                <a:solidFill>
                  <a:srgbClr val="326EC2">
                    <a:alpha val="79999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800"/>
              <a:t>Messarm </a:t>
            </a:r>
          </a:p>
        </p:txBody>
      </p:sp>
      <p:sp>
        <p:nvSpPr>
          <p:cNvPr id="15" name="Titel 3"/>
          <p:cNvSpPr>
            <a:spLocks noGrp="1"/>
          </p:cNvSpPr>
          <p:nvPr>
            <p:ph type="title"/>
          </p:nvPr>
        </p:nvSpPr>
        <p:spPr>
          <a:xfrm>
            <a:off x="539750" y="2"/>
            <a:ext cx="8049446" cy="893850"/>
          </a:xfrm>
        </p:spPr>
        <p:txBody>
          <a:bodyPr/>
          <a:lstStyle/>
          <a:p>
            <a:r>
              <a:rPr lang="de-DE" dirty="0" smtClean="0"/>
              <a:t>Konzeption von wirtschaftlichen Erhaltungsmaßnahmen.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Intelligentes Straßenerhaltungs-Management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09.04.2014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03036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9EFBEE3-C426-4C90-9C27-2F4EC9AF6153}" type="slidenum">
              <a:rPr lang="de-DE" sz="800" smtClean="0"/>
              <a:pPr eaLnBrk="1" hangingPunct="1"/>
              <a:t>16</a:t>
            </a:fld>
            <a:endParaRPr lang="de-DE" sz="800" smtClean="0"/>
          </a:p>
        </p:txBody>
      </p:sp>
      <p:sp>
        <p:nvSpPr>
          <p:cNvPr id="9223" name="Text Box 4"/>
          <p:cNvSpPr txBox="1">
            <a:spLocks noChangeArrowheads="1"/>
          </p:cNvSpPr>
          <p:nvPr/>
        </p:nvSpPr>
        <p:spPr bwMode="auto">
          <a:xfrm>
            <a:off x="468000" y="1052736"/>
            <a:ext cx="8136250" cy="1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4EBF0">
                    <a:alpha val="7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326EC2">
                    <a:alpha val="79999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dirty="0"/>
              <a:t>Auf die Straßenoberfläche abgelegte </a:t>
            </a:r>
            <a:r>
              <a:rPr lang="de-DE" dirty="0" err="1" smtClean="0"/>
              <a:t>Messarme</a:t>
            </a:r>
            <a:r>
              <a:rPr lang="de-DE" dirty="0" smtClean="0"/>
              <a:t> </a:t>
            </a:r>
            <a:r>
              <a:rPr lang="de-DE" dirty="0"/>
              <a:t>erfassen während der Fahrt </a:t>
            </a:r>
            <a:r>
              <a:rPr lang="de-DE" dirty="0" smtClean="0"/>
              <a:t>die </a:t>
            </a:r>
            <a:r>
              <a:rPr lang="de-DE" dirty="0"/>
              <a:t>Einsenkung der Straßenoberfläche unter den belasteten Hinterrädern.</a:t>
            </a:r>
          </a:p>
          <a:p>
            <a:pPr eaLnBrk="1" hangingPunct="1">
              <a:spcBef>
                <a:spcPct val="50000"/>
              </a:spcBef>
            </a:pPr>
            <a:r>
              <a:rPr lang="de-DE" dirty="0"/>
              <a:t>Der Standardauswertung liegen die maximalen Einsenkungen unter der </a:t>
            </a:r>
            <a:r>
              <a:rPr lang="de-DE" dirty="0" err="1"/>
              <a:t>Radlast</a:t>
            </a:r>
            <a:r>
              <a:rPr lang="de-DE" dirty="0"/>
              <a:t> </a:t>
            </a:r>
            <a:r>
              <a:rPr lang="de-DE" dirty="0" smtClean="0"/>
              <a:t>zugrunde. </a:t>
            </a:r>
            <a:endParaRPr lang="de-DE" sz="180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Intelligentes Straßenerhaltungs-Management</a:t>
            </a:r>
            <a:endParaRPr lang="de-DE"/>
          </a:p>
        </p:txBody>
      </p:sp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539750" y="2"/>
            <a:ext cx="8049446" cy="893850"/>
          </a:xfrm>
        </p:spPr>
        <p:txBody>
          <a:bodyPr/>
          <a:lstStyle/>
          <a:p>
            <a:r>
              <a:rPr lang="de-DE" dirty="0" smtClean="0"/>
              <a:t>Flächendeckende Tragfähigkeitsanalyse - Messprinzip</a:t>
            </a:r>
            <a:endParaRPr lang="de-DE" dirty="0"/>
          </a:p>
        </p:txBody>
      </p:sp>
      <p:grpSp>
        <p:nvGrpSpPr>
          <p:cNvPr id="16" name="Gruppieren 15"/>
          <p:cNvGrpSpPr/>
          <p:nvPr/>
        </p:nvGrpSpPr>
        <p:grpSpPr>
          <a:xfrm>
            <a:off x="815478" y="2250405"/>
            <a:ext cx="7500938" cy="3698875"/>
            <a:chOff x="508000" y="1052513"/>
            <a:chExt cx="7500938" cy="3698875"/>
          </a:xfrm>
        </p:grpSpPr>
        <p:pic>
          <p:nvPicPr>
            <p:cNvPr id="17" name="Grafik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888"/>
            <a:stretch>
              <a:fillRect/>
            </a:stretch>
          </p:blipFill>
          <p:spPr bwMode="auto">
            <a:xfrm>
              <a:off x="1203325" y="1052513"/>
              <a:ext cx="6805613" cy="3698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Line 5"/>
            <p:cNvSpPr>
              <a:spLocks noChangeShapeType="1"/>
            </p:cNvSpPr>
            <p:nvPr/>
          </p:nvSpPr>
          <p:spPr bwMode="auto">
            <a:xfrm>
              <a:off x="5580063" y="3340100"/>
              <a:ext cx="0" cy="233363"/>
            </a:xfrm>
            <a:prstGeom prst="line">
              <a:avLst/>
            </a:prstGeom>
            <a:noFill/>
            <a:ln w="38100">
              <a:solidFill>
                <a:srgbClr val="92D050">
                  <a:alpha val="79999"/>
                </a:srgb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cxnSp>
          <p:nvCxnSpPr>
            <p:cNvPr id="19" name="Gerade Verbindung 2"/>
            <p:cNvCxnSpPr>
              <a:cxnSpLocks noChangeShapeType="1"/>
            </p:cNvCxnSpPr>
            <p:nvPr/>
          </p:nvCxnSpPr>
          <p:spPr bwMode="auto">
            <a:xfrm>
              <a:off x="3024188" y="3357563"/>
              <a:ext cx="4824412" cy="0"/>
            </a:xfrm>
            <a:prstGeom prst="line">
              <a:avLst/>
            </a:prstGeom>
            <a:noFill/>
            <a:ln w="28575" algn="ctr">
              <a:solidFill>
                <a:srgbClr val="FF0000">
                  <a:alpha val="79999"/>
                </a:srgbClr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" name="Pfeil nach rechts 2"/>
            <p:cNvSpPr>
              <a:spLocks noChangeArrowheads="1"/>
            </p:cNvSpPr>
            <p:nvPr/>
          </p:nvSpPr>
          <p:spPr bwMode="auto">
            <a:xfrm flipH="1">
              <a:off x="2736850" y="2492375"/>
              <a:ext cx="1042988" cy="217488"/>
            </a:xfrm>
            <a:prstGeom prst="rightArrow">
              <a:avLst>
                <a:gd name="adj1" fmla="val 50000"/>
                <a:gd name="adj2" fmla="val 49710"/>
              </a:avLst>
            </a:prstGeom>
            <a:solidFill>
              <a:schemeClr val="tx1"/>
            </a:solidFill>
            <a:ln w="3175" algn="ctr">
              <a:solidFill>
                <a:schemeClr val="tx1">
                  <a:alpha val="79999"/>
                </a:schemeClr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21" name="Textfeld 3"/>
            <p:cNvSpPr txBox="1">
              <a:spLocks noChangeArrowheads="1"/>
            </p:cNvSpPr>
            <p:nvPr/>
          </p:nvSpPr>
          <p:spPr bwMode="auto">
            <a:xfrm>
              <a:off x="3117850" y="2195513"/>
              <a:ext cx="50323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1800" b="1"/>
                <a:t>V</a:t>
              </a:r>
            </a:p>
          </p:txBody>
        </p:sp>
        <p:sp>
          <p:nvSpPr>
            <p:cNvPr id="22" name="Textfeld 4"/>
            <p:cNvSpPr txBox="1">
              <a:spLocks noChangeArrowheads="1"/>
            </p:cNvSpPr>
            <p:nvPr/>
          </p:nvSpPr>
          <p:spPr bwMode="auto">
            <a:xfrm>
              <a:off x="5580063" y="1268413"/>
              <a:ext cx="360362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1800" b="1"/>
                <a:t>P</a:t>
              </a:r>
            </a:p>
          </p:txBody>
        </p:sp>
        <p:pic>
          <p:nvPicPr>
            <p:cNvPr id="23" name="Grafik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000" y="1268413"/>
              <a:ext cx="2371725" cy="1174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09.04.2014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02631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BBF25B0-7A2F-48EA-AA01-2FA5C78306F2}" type="slidenum">
              <a:rPr lang="de-DE" sz="800" smtClean="0"/>
              <a:pPr eaLnBrk="1" hangingPunct="1"/>
              <a:t>17</a:t>
            </a:fld>
            <a:endParaRPr lang="de-DE" sz="800" smtClean="0"/>
          </a:p>
        </p:txBody>
      </p:sp>
      <p:sp>
        <p:nvSpPr>
          <p:cNvPr id="10244" name="Oval 252"/>
          <p:cNvSpPr>
            <a:spLocks noChangeArrowheads="1"/>
          </p:cNvSpPr>
          <p:nvPr/>
        </p:nvSpPr>
        <p:spPr bwMode="auto">
          <a:xfrm>
            <a:off x="539552" y="4366121"/>
            <a:ext cx="142875" cy="142875"/>
          </a:xfrm>
          <a:prstGeom prst="ellipse">
            <a:avLst/>
          </a:prstGeom>
          <a:solidFill>
            <a:srgbClr val="C00F0F">
              <a:alpha val="79999"/>
            </a:srgbClr>
          </a:solidFill>
          <a:ln w="3175" algn="ctr">
            <a:solidFill>
              <a:srgbClr val="C00F0F">
                <a:alpha val="79999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10245" name="Text Box 253"/>
          <p:cNvSpPr txBox="1">
            <a:spLocks noChangeArrowheads="1"/>
          </p:cNvSpPr>
          <p:nvPr/>
        </p:nvSpPr>
        <p:spPr bwMode="auto">
          <a:xfrm>
            <a:off x="753865" y="4293096"/>
            <a:ext cx="3241675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4EBF0">
                    <a:alpha val="7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326EC2">
                    <a:alpha val="79999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1400" dirty="0"/>
              <a:t>Messpunkte in beiden Rollspuren</a:t>
            </a:r>
          </a:p>
        </p:txBody>
      </p:sp>
      <p:sp>
        <p:nvSpPr>
          <p:cNvPr id="10294" name="Text Box 274"/>
          <p:cNvSpPr txBox="1">
            <a:spLocks noChangeArrowheads="1"/>
          </p:cNvSpPr>
          <p:nvPr/>
        </p:nvSpPr>
        <p:spPr bwMode="auto">
          <a:xfrm>
            <a:off x="468000" y="1268760"/>
            <a:ext cx="8065294" cy="95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4EBF0">
                    <a:alpha val="7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326EC2">
                    <a:alpha val="79999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dirty="0"/>
              <a:t>Die Messungen erfolgen in beiden Rollspuren mit einem Längsabstand von 3 </a:t>
            </a:r>
            <a:r>
              <a:rPr lang="de-DE" dirty="0" smtClean="0"/>
              <a:t>m. </a:t>
            </a:r>
            <a:endParaRPr lang="de-DE" dirty="0"/>
          </a:p>
          <a:p>
            <a:pPr eaLnBrk="1" hangingPunct="1">
              <a:spcBef>
                <a:spcPct val="50000"/>
              </a:spcBef>
              <a:tabLst>
                <a:tab pos="539750" algn="l"/>
              </a:tabLst>
            </a:pPr>
            <a:r>
              <a:rPr lang="de-DE" dirty="0" smtClean="0"/>
              <a:t>	</a:t>
            </a:r>
            <a:br>
              <a:rPr lang="de-DE" dirty="0" smtClean="0"/>
            </a:br>
            <a:r>
              <a:rPr lang="de-DE" dirty="0" smtClean="0"/>
              <a:t>	Über </a:t>
            </a:r>
            <a:r>
              <a:rPr lang="de-DE" dirty="0"/>
              <a:t>600 Messungen je Fahrtrichtungs-km  </a:t>
            </a:r>
          </a:p>
        </p:txBody>
      </p:sp>
      <p:grpSp>
        <p:nvGrpSpPr>
          <p:cNvPr id="7" name="Gruppieren 6"/>
          <p:cNvGrpSpPr/>
          <p:nvPr/>
        </p:nvGrpSpPr>
        <p:grpSpPr>
          <a:xfrm>
            <a:off x="539749" y="2564904"/>
            <a:ext cx="8065295" cy="2201863"/>
            <a:chOff x="287337" y="2919413"/>
            <a:chExt cx="8713788" cy="2273300"/>
          </a:xfrm>
        </p:grpSpPr>
        <p:sp>
          <p:nvSpPr>
            <p:cNvPr id="10246" name="Rectangle 5"/>
            <p:cNvSpPr>
              <a:spLocks noChangeArrowheads="1"/>
            </p:cNvSpPr>
            <p:nvPr/>
          </p:nvSpPr>
          <p:spPr bwMode="auto">
            <a:xfrm>
              <a:off x="287338" y="2919413"/>
              <a:ext cx="8713787" cy="1727200"/>
            </a:xfrm>
            <a:prstGeom prst="rect">
              <a:avLst/>
            </a:prstGeom>
            <a:solidFill>
              <a:schemeClr val="bg2">
                <a:alpha val="7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algn="ctr">
                  <a:solidFill>
                    <a:schemeClr val="bg2">
                      <a:alpha val="79999"/>
                    </a:schemeClr>
                  </a:solidFill>
                  <a:prstDash val="dash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10247" name="Rectangle 7"/>
            <p:cNvSpPr>
              <a:spLocks noChangeArrowheads="1"/>
            </p:cNvSpPr>
            <p:nvPr/>
          </p:nvSpPr>
          <p:spPr bwMode="auto">
            <a:xfrm>
              <a:off x="287337" y="2990850"/>
              <a:ext cx="8713788" cy="45719"/>
            </a:xfrm>
            <a:prstGeom prst="rect">
              <a:avLst/>
            </a:prstGeom>
            <a:solidFill>
              <a:schemeClr val="bg1">
                <a:alpha val="79999"/>
              </a:schemeClr>
            </a:solidFill>
            <a:ln w="3175" algn="ctr">
              <a:solidFill>
                <a:schemeClr val="bg1">
                  <a:alpha val="79999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10248" name="Rectangle 8"/>
            <p:cNvSpPr>
              <a:spLocks noChangeArrowheads="1"/>
            </p:cNvSpPr>
            <p:nvPr/>
          </p:nvSpPr>
          <p:spPr bwMode="auto">
            <a:xfrm>
              <a:off x="287337" y="4503738"/>
              <a:ext cx="8713787" cy="45719"/>
            </a:xfrm>
            <a:prstGeom prst="rect">
              <a:avLst/>
            </a:prstGeom>
            <a:solidFill>
              <a:schemeClr val="bg1">
                <a:alpha val="79999"/>
              </a:schemeClr>
            </a:solidFill>
            <a:ln w="3175" algn="ctr">
              <a:solidFill>
                <a:schemeClr val="bg1">
                  <a:alpha val="79999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10249" name="Line 11"/>
            <p:cNvSpPr>
              <a:spLocks noChangeShapeType="1"/>
            </p:cNvSpPr>
            <p:nvPr/>
          </p:nvSpPr>
          <p:spPr bwMode="auto">
            <a:xfrm>
              <a:off x="287338" y="3783013"/>
              <a:ext cx="8713787" cy="0"/>
            </a:xfrm>
            <a:prstGeom prst="line">
              <a:avLst/>
            </a:prstGeom>
            <a:noFill/>
            <a:ln w="76200">
              <a:solidFill>
                <a:schemeClr val="bg1">
                  <a:alpha val="79999"/>
                </a:schemeClr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grpSp>
          <p:nvGrpSpPr>
            <p:cNvPr id="10250" name="Group 14"/>
            <p:cNvGrpSpPr>
              <a:grpSpLocks/>
            </p:cNvGrpSpPr>
            <p:nvPr/>
          </p:nvGrpSpPr>
          <p:grpSpPr bwMode="auto">
            <a:xfrm>
              <a:off x="576263" y="3927475"/>
              <a:ext cx="71437" cy="503238"/>
              <a:chOff x="340" y="1888"/>
              <a:chExt cx="45" cy="317"/>
            </a:xfrm>
          </p:grpSpPr>
          <p:sp>
            <p:nvSpPr>
              <p:cNvPr id="10376" name="Oval 12"/>
              <p:cNvSpPr>
                <a:spLocks noChangeArrowheads="1"/>
              </p:cNvSpPr>
              <p:nvPr/>
            </p:nvSpPr>
            <p:spPr bwMode="auto">
              <a:xfrm>
                <a:off x="340" y="1888"/>
                <a:ext cx="45" cy="45"/>
              </a:xfrm>
              <a:prstGeom prst="ellipse">
                <a:avLst/>
              </a:prstGeom>
              <a:solidFill>
                <a:srgbClr val="C00F0F">
                  <a:alpha val="79999"/>
                </a:srgbClr>
              </a:solidFill>
              <a:ln w="3175" algn="ctr">
                <a:solidFill>
                  <a:srgbClr val="C00F0F">
                    <a:alpha val="79999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/>
                <a:endParaRPr lang="de-DE"/>
              </a:p>
            </p:txBody>
          </p:sp>
          <p:sp>
            <p:nvSpPr>
              <p:cNvPr id="10377" name="Oval 13"/>
              <p:cNvSpPr>
                <a:spLocks noChangeArrowheads="1"/>
              </p:cNvSpPr>
              <p:nvPr/>
            </p:nvSpPr>
            <p:spPr bwMode="auto">
              <a:xfrm>
                <a:off x="340" y="2160"/>
                <a:ext cx="45" cy="45"/>
              </a:xfrm>
              <a:prstGeom prst="ellipse">
                <a:avLst/>
              </a:prstGeom>
              <a:solidFill>
                <a:srgbClr val="C00F0F">
                  <a:alpha val="79999"/>
                </a:srgbClr>
              </a:solidFill>
              <a:ln w="3175" algn="ctr">
                <a:solidFill>
                  <a:srgbClr val="C00F0F">
                    <a:alpha val="79999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251" name="Group 15"/>
            <p:cNvGrpSpPr>
              <a:grpSpLocks/>
            </p:cNvGrpSpPr>
            <p:nvPr/>
          </p:nvGrpSpPr>
          <p:grpSpPr bwMode="auto">
            <a:xfrm>
              <a:off x="792163" y="3927475"/>
              <a:ext cx="71437" cy="503238"/>
              <a:chOff x="340" y="1888"/>
              <a:chExt cx="45" cy="317"/>
            </a:xfrm>
          </p:grpSpPr>
          <p:sp>
            <p:nvSpPr>
              <p:cNvPr id="10374" name="Oval 16"/>
              <p:cNvSpPr>
                <a:spLocks noChangeArrowheads="1"/>
              </p:cNvSpPr>
              <p:nvPr/>
            </p:nvSpPr>
            <p:spPr bwMode="auto">
              <a:xfrm>
                <a:off x="340" y="1888"/>
                <a:ext cx="45" cy="45"/>
              </a:xfrm>
              <a:prstGeom prst="ellipse">
                <a:avLst/>
              </a:prstGeom>
              <a:solidFill>
                <a:srgbClr val="C00F0F">
                  <a:alpha val="79999"/>
                </a:srgbClr>
              </a:solidFill>
              <a:ln w="3175" algn="ctr">
                <a:solidFill>
                  <a:srgbClr val="C00F0F">
                    <a:alpha val="79999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/>
                <a:endParaRPr lang="de-DE"/>
              </a:p>
            </p:txBody>
          </p:sp>
          <p:sp>
            <p:nvSpPr>
              <p:cNvPr id="10375" name="Oval 17"/>
              <p:cNvSpPr>
                <a:spLocks noChangeArrowheads="1"/>
              </p:cNvSpPr>
              <p:nvPr/>
            </p:nvSpPr>
            <p:spPr bwMode="auto">
              <a:xfrm>
                <a:off x="340" y="2160"/>
                <a:ext cx="45" cy="45"/>
              </a:xfrm>
              <a:prstGeom prst="ellipse">
                <a:avLst/>
              </a:prstGeom>
              <a:solidFill>
                <a:srgbClr val="C00F0F">
                  <a:alpha val="79999"/>
                </a:srgbClr>
              </a:solidFill>
              <a:ln w="3175" algn="ctr">
                <a:solidFill>
                  <a:srgbClr val="C00F0F">
                    <a:alpha val="79999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252" name="Group 18"/>
            <p:cNvGrpSpPr>
              <a:grpSpLocks/>
            </p:cNvGrpSpPr>
            <p:nvPr/>
          </p:nvGrpSpPr>
          <p:grpSpPr bwMode="auto">
            <a:xfrm>
              <a:off x="1008063" y="3927475"/>
              <a:ext cx="71437" cy="503238"/>
              <a:chOff x="340" y="1888"/>
              <a:chExt cx="45" cy="317"/>
            </a:xfrm>
          </p:grpSpPr>
          <p:sp>
            <p:nvSpPr>
              <p:cNvPr id="10372" name="Oval 19"/>
              <p:cNvSpPr>
                <a:spLocks noChangeArrowheads="1"/>
              </p:cNvSpPr>
              <p:nvPr/>
            </p:nvSpPr>
            <p:spPr bwMode="auto">
              <a:xfrm>
                <a:off x="340" y="1888"/>
                <a:ext cx="45" cy="45"/>
              </a:xfrm>
              <a:prstGeom prst="ellipse">
                <a:avLst/>
              </a:prstGeom>
              <a:solidFill>
                <a:srgbClr val="C00F0F">
                  <a:alpha val="79999"/>
                </a:srgbClr>
              </a:solidFill>
              <a:ln w="3175" algn="ctr">
                <a:solidFill>
                  <a:srgbClr val="C00F0F">
                    <a:alpha val="79999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/>
                <a:endParaRPr lang="de-DE"/>
              </a:p>
            </p:txBody>
          </p:sp>
          <p:sp>
            <p:nvSpPr>
              <p:cNvPr id="10373" name="Oval 20"/>
              <p:cNvSpPr>
                <a:spLocks noChangeArrowheads="1"/>
              </p:cNvSpPr>
              <p:nvPr/>
            </p:nvSpPr>
            <p:spPr bwMode="auto">
              <a:xfrm>
                <a:off x="340" y="2160"/>
                <a:ext cx="45" cy="45"/>
              </a:xfrm>
              <a:prstGeom prst="ellipse">
                <a:avLst/>
              </a:prstGeom>
              <a:solidFill>
                <a:srgbClr val="C00F0F">
                  <a:alpha val="79999"/>
                </a:srgbClr>
              </a:solidFill>
              <a:ln w="3175" algn="ctr">
                <a:solidFill>
                  <a:srgbClr val="C00F0F">
                    <a:alpha val="79999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253" name="Group 21"/>
            <p:cNvGrpSpPr>
              <a:grpSpLocks/>
            </p:cNvGrpSpPr>
            <p:nvPr/>
          </p:nvGrpSpPr>
          <p:grpSpPr bwMode="auto">
            <a:xfrm>
              <a:off x="1223963" y="3927475"/>
              <a:ext cx="71437" cy="503238"/>
              <a:chOff x="340" y="1888"/>
              <a:chExt cx="45" cy="317"/>
            </a:xfrm>
          </p:grpSpPr>
          <p:sp>
            <p:nvSpPr>
              <p:cNvPr id="10370" name="Oval 22"/>
              <p:cNvSpPr>
                <a:spLocks noChangeArrowheads="1"/>
              </p:cNvSpPr>
              <p:nvPr/>
            </p:nvSpPr>
            <p:spPr bwMode="auto">
              <a:xfrm>
                <a:off x="340" y="1888"/>
                <a:ext cx="45" cy="45"/>
              </a:xfrm>
              <a:prstGeom prst="ellipse">
                <a:avLst/>
              </a:prstGeom>
              <a:solidFill>
                <a:srgbClr val="C00F0F">
                  <a:alpha val="79999"/>
                </a:srgbClr>
              </a:solidFill>
              <a:ln w="3175" algn="ctr">
                <a:solidFill>
                  <a:srgbClr val="C00F0F">
                    <a:alpha val="79999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/>
                <a:endParaRPr lang="de-DE"/>
              </a:p>
            </p:txBody>
          </p:sp>
          <p:sp>
            <p:nvSpPr>
              <p:cNvPr id="10371" name="Oval 23"/>
              <p:cNvSpPr>
                <a:spLocks noChangeArrowheads="1"/>
              </p:cNvSpPr>
              <p:nvPr/>
            </p:nvSpPr>
            <p:spPr bwMode="auto">
              <a:xfrm>
                <a:off x="340" y="2160"/>
                <a:ext cx="45" cy="45"/>
              </a:xfrm>
              <a:prstGeom prst="ellipse">
                <a:avLst/>
              </a:prstGeom>
              <a:solidFill>
                <a:srgbClr val="C00F0F">
                  <a:alpha val="79999"/>
                </a:srgbClr>
              </a:solidFill>
              <a:ln w="3175" algn="ctr">
                <a:solidFill>
                  <a:srgbClr val="C00F0F">
                    <a:alpha val="79999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254" name="Group 24"/>
            <p:cNvGrpSpPr>
              <a:grpSpLocks/>
            </p:cNvGrpSpPr>
            <p:nvPr/>
          </p:nvGrpSpPr>
          <p:grpSpPr bwMode="auto">
            <a:xfrm>
              <a:off x="1441450" y="3927475"/>
              <a:ext cx="71438" cy="503238"/>
              <a:chOff x="340" y="1888"/>
              <a:chExt cx="45" cy="317"/>
            </a:xfrm>
          </p:grpSpPr>
          <p:sp>
            <p:nvSpPr>
              <p:cNvPr id="10368" name="Oval 25"/>
              <p:cNvSpPr>
                <a:spLocks noChangeArrowheads="1"/>
              </p:cNvSpPr>
              <p:nvPr/>
            </p:nvSpPr>
            <p:spPr bwMode="auto">
              <a:xfrm>
                <a:off x="340" y="1888"/>
                <a:ext cx="45" cy="45"/>
              </a:xfrm>
              <a:prstGeom prst="ellipse">
                <a:avLst/>
              </a:prstGeom>
              <a:solidFill>
                <a:srgbClr val="C00F0F">
                  <a:alpha val="79999"/>
                </a:srgbClr>
              </a:solidFill>
              <a:ln w="3175" algn="ctr">
                <a:solidFill>
                  <a:srgbClr val="C00F0F">
                    <a:alpha val="79999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/>
                <a:endParaRPr lang="de-DE"/>
              </a:p>
            </p:txBody>
          </p:sp>
          <p:sp>
            <p:nvSpPr>
              <p:cNvPr id="10369" name="Oval 26"/>
              <p:cNvSpPr>
                <a:spLocks noChangeArrowheads="1"/>
              </p:cNvSpPr>
              <p:nvPr/>
            </p:nvSpPr>
            <p:spPr bwMode="auto">
              <a:xfrm>
                <a:off x="340" y="2160"/>
                <a:ext cx="45" cy="45"/>
              </a:xfrm>
              <a:prstGeom prst="ellipse">
                <a:avLst/>
              </a:prstGeom>
              <a:solidFill>
                <a:srgbClr val="C00F0F">
                  <a:alpha val="79999"/>
                </a:srgbClr>
              </a:solidFill>
              <a:ln w="3175" algn="ctr">
                <a:solidFill>
                  <a:srgbClr val="C00F0F">
                    <a:alpha val="79999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255" name="Group 27"/>
            <p:cNvGrpSpPr>
              <a:grpSpLocks/>
            </p:cNvGrpSpPr>
            <p:nvPr/>
          </p:nvGrpSpPr>
          <p:grpSpPr bwMode="auto">
            <a:xfrm>
              <a:off x="1655763" y="3927475"/>
              <a:ext cx="71437" cy="503238"/>
              <a:chOff x="340" y="1888"/>
              <a:chExt cx="45" cy="317"/>
            </a:xfrm>
          </p:grpSpPr>
          <p:sp>
            <p:nvSpPr>
              <p:cNvPr id="10366" name="Oval 28"/>
              <p:cNvSpPr>
                <a:spLocks noChangeArrowheads="1"/>
              </p:cNvSpPr>
              <p:nvPr/>
            </p:nvSpPr>
            <p:spPr bwMode="auto">
              <a:xfrm>
                <a:off x="340" y="1888"/>
                <a:ext cx="45" cy="45"/>
              </a:xfrm>
              <a:prstGeom prst="ellipse">
                <a:avLst/>
              </a:prstGeom>
              <a:solidFill>
                <a:srgbClr val="C00F0F">
                  <a:alpha val="79999"/>
                </a:srgbClr>
              </a:solidFill>
              <a:ln w="3175" algn="ctr">
                <a:solidFill>
                  <a:srgbClr val="C00F0F">
                    <a:alpha val="79999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/>
                <a:endParaRPr lang="de-DE"/>
              </a:p>
            </p:txBody>
          </p:sp>
          <p:sp>
            <p:nvSpPr>
              <p:cNvPr id="10367" name="Oval 29"/>
              <p:cNvSpPr>
                <a:spLocks noChangeArrowheads="1"/>
              </p:cNvSpPr>
              <p:nvPr/>
            </p:nvSpPr>
            <p:spPr bwMode="auto">
              <a:xfrm>
                <a:off x="340" y="2160"/>
                <a:ext cx="45" cy="45"/>
              </a:xfrm>
              <a:prstGeom prst="ellipse">
                <a:avLst/>
              </a:prstGeom>
              <a:solidFill>
                <a:srgbClr val="C00F0F">
                  <a:alpha val="79999"/>
                </a:srgbClr>
              </a:solidFill>
              <a:ln w="3175" algn="ctr">
                <a:solidFill>
                  <a:srgbClr val="C00F0F">
                    <a:alpha val="79999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256" name="Group 30"/>
            <p:cNvGrpSpPr>
              <a:grpSpLocks/>
            </p:cNvGrpSpPr>
            <p:nvPr/>
          </p:nvGrpSpPr>
          <p:grpSpPr bwMode="auto">
            <a:xfrm>
              <a:off x="1871663" y="3927475"/>
              <a:ext cx="71437" cy="503238"/>
              <a:chOff x="340" y="1888"/>
              <a:chExt cx="45" cy="317"/>
            </a:xfrm>
          </p:grpSpPr>
          <p:sp>
            <p:nvSpPr>
              <p:cNvPr id="10364" name="Oval 31"/>
              <p:cNvSpPr>
                <a:spLocks noChangeArrowheads="1"/>
              </p:cNvSpPr>
              <p:nvPr/>
            </p:nvSpPr>
            <p:spPr bwMode="auto">
              <a:xfrm>
                <a:off x="340" y="1888"/>
                <a:ext cx="45" cy="45"/>
              </a:xfrm>
              <a:prstGeom prst="ellipse">
                <a:avLst/>
              </a:prstGeom>
              <a:solidFill>
                <a:srgbClr val="C00F0F">
                  <a:alpha val="79999"/>
                </a:srgbClr>
              </a:solidFill>
              <a:ln w="3175" algn="ctr">
                <a:solidFill>
                  <a:srgbClr val="C00F0F">
                    <a:alpha val="79999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/>
                <a:endParaRPr lang="de-DE"/>
              </a:p>
            </p:txBody>
          </p:sp>
          <p:sp>
            <p:nvSpPr>
              <p:cNvPr id="10365" name="Oval 32"/>
              <p:cNvSpPr>
                <a:spLocks noChangeArrowheads="1"/>
              </p:cNvSpPr>
              <p:nvPr/>
            </p:nvSpPr>
            <p:spPr bwMode="auto">
              <a:xfrm>
                <a:off x="340" y="2160"/>
                <a:ext cx="45" cy="45"/>
              </a:xfrm>
              <a:prstGeom prst="ellipse">
                <a:avLst/>
              </a:prstGeom>
              <a:solidFill>
                <a:srgbClr val="C00F0F">
                  <a:alpha val="79999"/>
                </a:srgbClr>
              </a:solidFill>
              <a:ln w="3175" algn="ctr">
                <a:solidFill>
                  <a:srgbClr val="C00F0F">
                    <a:alpha val="79999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257" name="Group 33"/>
            <p:cNvGrpSpPr>
              <a:grpSpLocks/>
            </p:cNvGrpSpPr>
            <p:nvPr/>
          </p:nvGrpSpPr>
          <p:grpSpPr bwMode="auto">
            <a:xfrm>
              <a:off x="2087563" y="3927475"/>
              <a:ext cx="71437" cy="503238"/>
              <a:chOff x="340" y="1888"/>
              <a:chExt cx="45" cy="317"/>
            </a:xfrm>
          </p:grpSpPr>
          <p:sp>
            <p:nvSpPr>
              <p:cNvPr id="10362" name="Oval 34"/>
              <p:cNvSpPr>
                <a:spLocks noChangeArrowheads="1"/>
              </p:cNvSpPr>
              <p:nvPr/>
            </p:nvSpPr>
            <p:spPr bwMode="auto">
              <a:xfrm>
                <a:off x="340" y="1888"/>
                <a:ext cx="45" cy="45"/>
              </a:xfrm>
              <a:prstGeom prst="ellipse">
                <a:avLst/>
              </a:prstGeom>
              <a:solidFill>
                <a:srgbClr val="C00F0F">
                  <a:alpha val="79999"/>
                </a:srgbClr>
              </a:solidFill>
              <a:ln w="3175" algn="ctr">
                <a:solidFill>
                  <a:srgbClr val="C00F0F">
                    <a:alpha val="79999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/>
                <a:endParaRPr lang="de-DE"/>
              </a:p>
            </p:txBody>
          </p:sp>
          <p:sp>
            <p:nvSpPr>
              <p:cNvPr id="10363" name="Oval 35"/>
              <p:cNvSpPr>
                <a:spLocks noChangeArrowheads="1"/>
              </p:cNvSpPr>
              <p:nvPr/>
            </p:nvSpPr>
            <p:spPr bwMode="auto">
              <a:xfrm>
                <a:off x="340" y="2160"/>
                <a:ext cx="45" cy="45"/>
              </a:xfrm>
              <a:prstGeom prst="ellipse">
                <a:avLst/>
              </a:prstGeom>
              <a:solidFill>
                <a:srgbClr val="C00F0F">
                  <a:alpha val="79999"/>
                </a:srgbClr>
              </a:solidFill>
              <a:ln w="3175" algn="ctr">
                <a:solidFill>
                  <a:srgbClr val="C00F0F">
                    <a:alpha val="79999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258" name="Group 36"/>
            <p:cNvGrpSpPr>
              <a:grpSpLocks/>
            </p:cNvGrpSpPr>
            <p:nvPr/>
          </p:nvGrpSpPr>
          <p:grpSpPr bwMode="auto">
            <a:xfrm>
              <a:off x="2303463" y="3927475"/>
              <a:ext cx="71437" cy="503238"/>
              <a:chOff x="340" y="1888"/>
              <a:chExt cx="45" cy="317"/>
            </a:xfrm>
          </p:grpSpPr>
          <p:sp>
            <p:nvSpPr>
              <p:cNvPr id="10360" name="Oval 37"/>
              <p:cNvSpPr>
                <a:spLocks noChangeArrowheads="1"/>
              </p:cNvSpPr>
              <p:nvPr/>
            </p:nvSpPr>
            <p:spPr bwMode="auto">
              <a:xfrm>
                <a:off x="340" y="1888"/>
                <a:ext cx="45" cy="45"/>
              </a:xfrm>
              <a:prstGeom prst="ellipse">
                <a:avLst/>
              </a:prstGeom>
              <a:solidFill>
                <a:srgbClr val="C00F0F">
                  <a:alpha val="79999"/>
                </a:srgbClr>
              </a:solidFill>
              <a:ln w="3175" algn="ctr">
                <a:solidFill>
                  <a:srgbClr val="C00F0F">
                    <a:alpha val="79999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/>
                <a:endParaRPr lang="de-DE"/>
              </a:p>
            </p:txBody>
          </p:sp>
          <p:sp>
            <p:nvSpPr>
              <p:cNvPr id="10361" name="Oval 38"/>
              <p:cNvSpPr>
                <a:spLocks noChangeArrowheads="1"/>
              </p:cNvSpPr>
              <p:nvPr/>
            </p:nvSpPr>
            <p:spPr bwMode="auto">
              <a:xfrm>
                <a:off x="340" y="2160"/>
                <a:ext cx="45" cy="45"/>
              </a:xfrm>
              <a:prstGeom prst="ellipse">
                <a:avLst/>
              </a:prstGeom>
              <a:solidFill>
                <a:srgbClr val="C00F0F">
                  <a:alpha val="79999"/>
                </a:srgbClr>
              </a:solidFill>
              <a:ln w="3175" algn="ctr">
                <a:solidFill>
                  <a:srgbClr val="C00F0F">
                    <a:alpha val="79999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259" name="Group 39"/>
            <p:cNvGrpSpPr>
              <a:grpSpLocks/>
            </p:cNvGrpSpPr>
            <p:nvPr/>
          </p:nvGrpSpPr>
          <p:grpSpPr bwMode="auto">
            <a:xfrm>
              <a:off x="2520950" y="3927475"/>
              <a:ext cx="71438" cy="503238"/>
              <a:chOff x="340" y="1888"/>
              <a:chExt cx="45" cy="317"/>
            </a:xfrm>
          </p:grpSpPr>
          <p:sp>
            <p:nvSpPr>
              <p:cNvPr id="10358" name="Oval 40"/>
              <p:cNvSpPr>
                <a:spLocks noChangeArrowheads="1"/>
              </p:cNvSpPr>
              <p:nvPr/>
            </p:nvSpPr>
            <p:spPr bwMode="auto">
              <a:xfrm>
                <a:off x="340" y="1888"/>
                <a:ext cx="45" cy="45"/>
              </a:xfrm>
              <a:prstGeom prst="ellipse">
                <a:avLst/>
              </a:prstGeom>
              <a:solidFill>
                <a:srgbClr val="C00F0F">
                  <a:alpha val="79999"/>
                </a:srgbClr>
              </a:solidFill>
              <a:ln w="3175" algn="ctr">
                <a:solidFill>
                  <a:srgbClr val="C00F0F">
                    <a:alpha val="79999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/>
                <a:endParaRPr lang="de-DE"/>
              </a:p>
            </p:txBody>
          </p:sp>
          <p:sp>
            <p:nvSpPr>
              <p:cNvPr id="10359" name="Oval 41"/>
              <p:cNvSpPr>
                <a:spLocks noChangeArrowheads="1"/>
              </p:cNvSpPr>
              <p:nvPr/>
            </p:nvSpPr>
            <p:spPr bwMode="auto">
              <a:xfrm>
                <a:off x="340" y="2160"/>
                <a:ext cx="45" cy="45"/>
              </a:xfrm>
              <a:prstGeom prst="ellipse">
                <a:avLst/>
              </a:prstGeom>
              <a:solidFill>
                <a:srgbClr val="C00F0F">
                  <a:alpha val="79999"/>
                </a:srgbClr>
              </a:solidFill>
              <a:ln w="3175" algn="ctr">
                <a:solidFill>
                  <a:srgbClr val="C00F0F">
                    <a:alpha val="79999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260" name="Group 42"/>
            <p:cNvGrpSpPr>
              <a:grpSpLocks/>
            </p:cNvGrpSpPr>
            <p:nvPr/>
          </p:nvGrpSpPr>
          <p:grpSpPr bwMode="auto">
            <a:xfrm>
              <a:off x="2735263" y="3927475"/>
              <a:ext cx="71437" cy="503238"/>
              <a:chOff x="340" y="1888"/>
              <a:chExt cx="45" cy="317"/>
            </a:xfrm>
          </p:grpSpPr>
          <p:sp>
            <p:nvSpPr>
              <p:cNvPr id="10356" name="Oval 43"/>
              <p:cNvSpPr>
                <a:spLocks noChangeArrowheads="1"/>
              </p:cNvSpPr>
              <p:nvPr/>
            </p:nvSpPr>
            <p:spPr bwMode="auto">
              <a:xfrm>
                <a:off x="340" y="1888"/>
                <a:ext cx="45" cy="45"/>
              </a:xfrm>
              <a:prstGeom prst="ellipse">
                <a:avLst/>
              </a:prstGeom>
              <a:solidFill>
                <a:srgbClr val="C00F0F">
                  <a:alpha val="79999"/>
                </a:srgbClr>
              </a:solidFill>
              <a:ln w="3175" algn="ctr">
                <a:solidFill>
                  <a:srgbClr val="C00F0F">
                    <a:alpha val="79999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/>
                <a:endParaRPr lang="de-DE"/>
              </a:p>
            </p:txBody>
          </p:sp>
          <p:sp>
            <p:nvSpPr>
              <p:cNvPr id="10357" name="Oval 44"/>
              <p:cNvSpPr>
                <a:spLocks noChangeArrowheads="1"/>
              </p:cNvSpPr>
              <p:nvPr/>
            </p:nvSpPr>
            <p:spPr bwMode="auto">
              <a:xfrm>
                <a:off x="340" y="2160"/>
                <a:ext cx="45" cy="45"/>
              </a:xfrm>
              <a:prstGeom prst="ellipse">
                <a:avLst/>
              </a:prstGeom>
              <a:solidFill>
                <a:srgbClr val="C00F0F">
                  <a:alpha val="79999"/>
                </a:srgbClr>
              </a:solidFill>
              <a:ln w="3175" algn="ctr">
                <a:solidFill>
                  <a:srgbClr val="C00F0F">
                    <a:alpha val="79999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261" name="Group 45"/>
            <p:cNvGrpSpPr>
              <a:grpSpLocks/>
            </p:cNvGrpSpPr>
            <p:nvPr/>
          </p:nvGrpSpPr>
          <p:grpSpPr bwMode="auto">
            <a:xfrm>
              <a:off x="2951163" y="3927475"/>
              <a:ext cx="71437" cy="503238"/>
              <a:chOff x="340" y="1888"/>
              <a:chExt cx="45" cy="317"/>
            </a:xfrm>
          </p:grpSpPr>
          <p:sp>
            <p:nvSpPr>
              <p:cNvPr id="10354" name="Oval 46"/>
              <p:cNvSpPr>
                <a:spLocks noChangeArrowheads="1"/>
              </p:cNvSpPr>
              <p:nvPr/>
            </p:nvSpPr>
            <p:spPr bwMode="auto">
              <a:xfrm>
                <a:off x="340" y="1888"/>
                <a:ext cx="45" cy="45"/>
              </a:xfrm>
              <a:prstGeom prst="ellipse">
                <a:avLst/>
              </a:prstGeom>
              <a:solidFill>
                <a:srgbClr val="C00F0F">
                  <a:alpha val="79999"/>
                </a:srgbClr>
              </a:solidFill>
              <a:ln w="3175" algn="ctr">
                <a:solidFill>
                  <a:srgbClr val="C00F0F">
                    <a:alpha val="79999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/>
                <a:endParaRPr lang="de-DE"/>
              </a:p>
            </p:txBody>
          </p:sp>
          <p:sp>
            <p:nvSpPr>
              <p:cNvPr id="10355" name="Oval 47"/>
              <p:cNvSpPr>
                <a:spLocks noChangeArrowheads="1"/>
              </p:cNvSpPr>
              <p:nvPr/>
            </p:nvSpPr>
            <p:spPr bwMode="auto">
              <a:xfrm>
                <a:off x="340" y="2160"/>
                <a:ext cx="45" cy="45"/>
              </a:xfrm>
              <a:prstGeom prst="ellipse">
                <a:avLst/>
              </a:prstGeom>
              <a:solidFill>
                <a:srgbClr val="C00F0F">
                  <a:alpha val="79999"/>
                </a:srgbClr>
              </a:solidFill>
              <a:ln w="3175" algn="ctr">
                <a:solidFill>
                  <a:srgbClr val="C00F0F">
                    <a:alpha val="79999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262" name="Group 48"/>
            <p:cNvGrpSpPr>
              <a:grpSpLocks/>
            </p:cNvGrpSpPr>
            <p:nvPr/>
          </p:nvGrpSpPr>
          <p:grpSpPr bwMode="auto">
            <a:xfrm>
              <a:off x="3167063" y="3927475"/>
              <a:ext cx="71437" cy="503238"/>
              <a:chOff x="340" y="1888"/>
              <a:chExt cx="45" cy="317"/>
            </a:xfrm>
          </p:grpSpPr>
          <p:sp>
            <p:nvSpPr>
              <p:cNvPr id="10352" name="Oval 49"/>
              <p:cNvSpPr>
                <a:spLocks noChangeArrowheads="1"/>
              </p:cNvSpPr>
              <p:nvPr/>
            </p:nvSpPr>
            <p:spPr bwMode="auto">
              <a:xfrm>
                <a:off x="340" y="1888"/>
                <a:ext cx="45" cy="45"/>
              </a:xfrm>
              <a:prstGeom prst="ellipse">
                <a:avLst/>
              </a:prstGeom>
              <a:solidFill>
                <a:srgbClr val="C00F0F">
                  <a:alpha val="79999"/>
                </a:srgbClr>
              </a:solidFill>
              <a:ln w="3175" algn="ctr">
                <a:solidFill>
                  <a:srgbClr val="C00F0F">
                    <a:alpha val="79999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/>
                <a:endParaRPr lang="de-DE"/>
              </a:p>
            </p:txBody>
          </p:sp>
          <p:sp>
            <p:nvSpPr>
              <p:cNvPr id="10353" name="Oval 50"/>
              <p:cNvSpPr>
                <a:spLocks noChangeArrowheads="1"/>
              </p:cNvSpPr>
              <p:nvPr/>
            </p:nvSpPr>
            <p:spPr bwMode="auto">
              <a:xfrm>
                <a:off x="340" y="2160"/>
                <a:ext cx="45" cy="45"/>
              </a:xfrm>
              <a:prstGeom prst="ellipse">
                <a:avLst/>
              </a:prstGeom>
              <a:solidFill>
                <a:srgbClr val="C00F0F">
                  <a:alpha val="79999"/>
                </a:srgbClr>
              </a:solidFill>
              <a:ln w="3175" algn="ctr">
                <a:solidFill>
                  <a:srgbClr val="C00F0F">
                    <a:alpha val="79999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263" name="Group 51"/>
            <p:cNvGrpSpPr>
              <a:grpSpLocks/>
            </p:cNvGrpSpPr>
            <p:nvPr/>
          </p:nvGrpSpPr>
          <p:grpSpPr bwMode="auto">
            <a:xfrm>
              <a:off x="3382963" y="3927475"/>
              <a:ext cx="71437" cy="503238"/>
              <a:chOff x="340" y="1888"/>
              <a:chExt cx="45" cy="317"/>
            </a:xfrm>
          </p:grpSpPr>
          <p:sp>
            <p:nvSpPr>
              <p:cNvPr id="10350" name="Oval 52"/>
              <p:cNvSpPr>
                <a:spLocks noChangeArrowheads="1"/>
              </p:cNvSpPr>
              <p:nvPr/>
            </p:nvSpPr>
            <p:spPr bwMode="auto">
              <a:xfrm>
                <a:off x="340" y="1888"/>
                <a:ext cx="45" cy="45"/>
              </a:xfrm>
              <a:prstGeom prst="ellipse">
                <a:avLst/>
              </a:prstGeom>
              <a:solidFill>
                <a:srgbClr val="C00F0F">
                  <a:alpha val="79999"/>
                </a:srgbClr>
              </a:solidFill>
              <a:ln w="3175" algn="ctr">
                <a:solidFill>
                  <a:srgbClr val="C00F0F">
                    <a:alpha val="79999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/>
                <a:endParaRPr lang="de-DE"/>
              </a:p>
            </p:txBody>
          </p:sp>
          <p:sp>
            <p:nvSpPr>
              <p:cNvPr id="10351" name="Oval 53"/>
              <p:cNvSpPr>
                <a:spLocks noChangeArrowheads="1"/>
              </p:cNvSpPr>
              <p:nvPr/>
            </p:nvSpPr>
            <p:spPr bwMode="auto">
              <a:xfrm>
                <a:off x="340" y="2160"/>
                <a:ext cx="45" cy="45"/>
              </a:xfrm>
              <a:prstGeom prst="ellipse">
                <a:avLst/>
              </a:prstGeom>
              <a:solidFill>
                <a:srgbClr val="C00F0F">
                  <a:alpha val="79999"/>
                </a:srgbClr>
              </a:solidFill>
              <a:ln w="3175" algn="ctr">
                <a:solidFill>
                  <a:srgbClr val="C00F0F">
                    <a:alpha val="79999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264" name="Group 54"/>
            <p:cNvGrpSpPr>
              <a:grpSpLocks/>
            </p:cNvGrpSpPr>
            <p:nvPr/>
          </p:nvGrpSpPr>
          <p:grpSpPr bwMode="auto">
            <a:xfrm>
              <a:off x="3600450" y="3927475"/>
              <a:ext cx="71438" cy="503238"/>
              <a:chOff x="340" y="1888"/>
              <a:chExt cx="45" cy="317"/>
            </a:xfrm>
          </p:grpSpPr>
          <p:sp>
            <p:nvSpPr>
              <p:cNvPr id="10348" name="Oval 55"/>
              <p:cNvSpPr>
                <a:spLocks noChangeArrowheads="1"/>
              </p:cNvSpPr>
              <p:nvPr/>
            </p:nvSpPr>
            <p:spPr bwMode="auto">
              <a:xfrm>
                <a:off x="340" y="1888"/>
                <a:ext cx="45" cy="45"/>
              </a:xfrm>
              <a:prstGeom prst="ellipse">
                <a:avLst/>
              </a:prstGeom>
              <a:solidFill>
                <a:srgbClr val="C00F0F">
                  <a:alpha val="79999"/>
                </a:srgbClr>
              </a:solidFill>
              <a:ln w="3175" algn="ctr">
                <a:solidFill>
                  <a:srgbClr val="C00F0F">
                    <a:alpha val="79999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/>
                <a:endParaRPr lang="de-DE"/>
              </a:p>
            </p:txBody>
          </p:sp>
          <p:sp>
            <p:nvSpPr>
              <p:cNvPr id="10349" name="Oval 56"/>
              <p:cNvSpPr>
                <a:spLocks noChangeArrowheads="1"/>
              </p:cNvSpPr>
              <p:nvPr/>
            </p:nvSpPr>
            <p:spPr bwMode="auto">
              <a:xfrm>
                <a:off x="340" y="2160"/>
                <a:ext cx="45" cy="45"/>
              </a:xfrm>
              <a:prstGeom prst="ellipse">
                <a:avLst/>
              </a:prstGeom>
              <a:solidFill>
                <a:srgbClr val="C00F0F">
                  <a:alpha val="79999"/>
                </a:srgbClr>
              </a:solidFill>
              <a:ln w="3175" algn="ctr">
                <a:solidFill>
                  <a:srgbClr val="C00F0F">
                    <a:alpha val="79999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265" name="Group 57"/>
            <p:cNvGrpSpPr>
              <a:grpSpLocks/>
            </p:cNvGrpSpPr>
            <p:nvPr/>
          </p:nvGrpSpPr>
          <p:grpSpPr bwMode="auto">
            <a:xfrm>
              <a:off x="3817938" y="3927475"/>
              <a:ext cx="71437" cy="503238"/>
              <a:chOff x="340" y="1888"/>
              <a:chExt cx="45" cy="317"/>
            </a:xfrm>
          </p:grpSpPr>
          <p:sp>
            <p:nvSpPr>
              <p:cNvPr id="10346" name="Oval 58"/>
              <p:cNvSpPr>
                <a:spLocks noChangeArrowheads="1"/>
              </p:cNvSpPr>
              <p:nvPr/>
            </p:nvSpPr>
            <p:spPr bwMode="auto">
              <a:xfrm>
                <a:off x="340" y="1888"/>
                <a:ext cx="45" cy="45"/>
              </a:xfrm>
              <a:prstGeom prst="ellipse">
                <a:avLst/>
              </a:prstGeom>
              <a:solidFill>
                <a:srgbClr val="C00F0F">
                  <a:alpha val="79999"/>
                </a:srgbClr>
              </a:solidFill>
              <a:ln w="3175" algn="ctr">
                <a:solidFill>
                  <a:srgbClr val="C00F0F">
                    <a:alpha val="79999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/>
                <a:endParaRPr lang="de-DE"/>
              </a:p>
            </p:txBody>
          </p:sp>
          <p:sp>
            <p:nvSpPr>
              <p:cNvPr id="10347" name="Oval 59"/>
              <p:cNvSpPr>
                <a:spLocks noChangeArrowheads="1"/>
              </p:cNvSpPr>
              <p:nvPr/>
            </p:nvSpPr>
            <p:spPr bwMode="auto">
              <a:xfrm>
                <a:off x="340" y="2160"/>
                <a:ext cx="45" cy="45"/>
              </a:xfrm>
              <a:prstGeom prst="ellipse">
                <a:avLst/>
              </a:prstGeom>
              <a:solidFill>
                <a:srgbClr val="C00F0F">
                  <a:alpha val="79999"/>
                </a:srgbClr>
              </a:solidFill>
              <a:ln w="3175" algn="ctr">
                <a:solidFill>
                  <a:srgbClr val="C00F0F">
                    <a:alpha val="79999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266" name="Group 60"/>
            <p:cNvGrpSpPr>
              <a:grpSpLocks/>
            </p:cNvGrpSpPr>
            <p:nvPr/>
          </p:nvGrpSpPr>
          <p:grpSpPr bwMode="auto">
            <a:xfrm>
              <a:off x="4033838" y="3927475"/>
              <a:ext cx="71437" cy="503238"/>
              <a:chOff x="340" y="1888"/>
              <a:chExt cx="45" cy="317"/>
            </a:xfrm>
          </p:grpSpPr>
          <p:sp>
            <p:nvSpPr>
              <p:cNvPr id="10344" name="Oval 61"/>
              <p:cNvSpPr>
                <a:spLocks noChangeArrowheads="1"/>
              </p:cNvSpPr>
              <p:nvPr/>
            </p:nvSpPr>
            <p:spPr bwMode="auto">
              <a:xfrm>
                <a:off x="340" y="1888"/>
                <a:ext cx="45" cy="45"/>
              </a:xfrm>
              <a:prstGeom prst="ellipse">
                <a:avLst/>
              </a:prstGeom>
              <a:solidFill>
                <a:srgbClr val="C00F0F">
                  <a:alpha val="79999"/>
                </a:srgbClr>
              </a:solidFill>
              <a:ln w="3175" algn="ctr">
                <a:solidFill>
                  <a:srgbClr val="C00F0F">
                    <a:alpha val="79999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/>
                <a:endParaRPr lang="de-DE"/>
              </a:p>
            </p:txBody>
          </p:sp>
          <p:sp>
            <p:nvSpPr>
              <p:cNvPr id="10345" name="Oval 62"/>
              <p:cNvSpPr>
                <a:spLocks noChangeArrowheads="1"/>
              </p:cNvSpPr>
              <p:nvPr/>
            </p:nvSpPr>
            <p:spPr bwMode="auto">
              <a:xfrm>
                <a:off x="340" y="2160"/>
                <a:ext cx="45" cy="45"/>
              </a:xfrm>
              <a:prstGeom prst="ellipse">
                <a:avLst/>
              </a:prstGeom>
              <a:solidFill>
                <a:srgbClr val="C00F0F">
                  <a:alpha val="79999"/>
                </a:srgbClr>
              </a:solidFill>
              <a:ln w="3175" algn="ctr">
                <a:solidFill>
                  <a:srgbClr val="C00F0F">
                    <a:alpha val="79999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267" name="Group 63"/>
            <p:cNvGrpSpPr>
              <a:grpSpLocks/>
            </p:cNvGrpSpPr>
            <p:nvPr/>
          </p:nvGrpSpPr>
          <p:grpSpPr bwMode="auto">
            <a:xfrm>
              <a:off x="4249738" y="3927475"/>
              <a:ext cx="71437" cy="503238"/>
              <a:chOff x="340" y="1888"/>
              <a:chExt cx="45" cy="317"/>
            </a:xfrm>
          </p:grpSpPr>
          <p:sp>
            <p:nvSpPr>
              <p:cNvPr id="10342" name="Oval 64"/>
              <p:cNvSpPr>
                <a:spLocks noChangeArrowheads="1"/>
              </p:cNvSpPr>
              <p:nvPr/>
            </p:nvSpPr>
            <p:spPr bwMode="auto">
              <a:xfrm>
                <a:off x="340" y="1888"/>
                <a:ext cx="45" cy="45"/>
              </a:xfrm>
              <a:prstGeom prst="ellipse">
                <a:avLst/>
              </a:prstGeom>
              <a:solidFill>
                <a:srgbClr val="C00F0F">
                  <a:alpha val="79999"/>
                </a:srgbClr>
              </a:solidFill>
              <a:ln w="3175" algn="ctr">
                <a:solidFill>
                  <a:srgbClr val="C00F0F">
                    <a:alpha val="79999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/>
                <a:endParaRPr lang="de-DE"/>
              </a:p>
            </p:txBody>
          </p:sp>
          <p:sp>
            <p:nvSpPr>
              <p:cNvPr id="10343" name="Oval 65"/>
              <p:cNvSpPr>
                <a:spLocks noChangeArrowheads="1"/>
              </p:cNvSpPr>
              <p:nvPr/>
            </p:nvSpPr>
            <p:spPr bwMode="auto">
              <a:xfrm>
                <a:off x="340" y="2160"/>
                <a:ext cx="45" cy="45"/>
              </a:xfrm>
              <a:prstGeom prst="ellipse">
                <a:avLst/>
              </a:prstGeom>
              <a:solidFill>
                <a:srgbClr val="C00F0F">
                  <a:alpha val="79999"/>
                </a:srgbClr>
              </a:solidFill>
              <a:ln w="3175" algn="ctr">
                <a:solidFill>
                  <a:srgbClr val="C00F0F">
                    <a:alpha val="79999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268" name="Group 66"/>
            <p:cNvGrpSpPr>
              <a:grpSpLocks/>
            </p:cNvGrpSpPr>
            <p:nvPr/>
          </p:nvGrpSpPr>
          <p:grpSpPr bwMode="auto">
            <a:xfrm>
              <a:off x="4465638" y="3927475"/>
              <a:ext cx="71437" cy="503238"/>
              <a:chOff x="340" y="1888"/>
              <a:chExt cx="45" cy="317"/>
            </a:xfrm>
          </p:grpSpPr>
          <p:sp>
            <p:nvSpPr>
              <p:cNvPr id="10340" name="Oval 67"/>
              <p:cNvSpPr>
                <a:spLocks noChangeArrowheads="1"/>
              </p:cNvSpPr>
              <p:nvPr/>
            </p:nvSpPr>
            <p:spPr bwMode="auto">
              <a:xfrm>
                <a:off x="340" y="1888"/>
                <a:ext cx="45" cy="45"/>
              </a:xfrm>
              <a:prstGeom prst="ellipse">
                <a:avLst/>
              </a:prstGeom>
              <a:solidFill>
                <a:srgbClr val="C00F0F">
                  <a:alpha val="79999"/>
                </a:srgbClr>
              </a:solidFill>
              <a:ln w="3175" algn="ctr">
                <a:solidFill>
                  <a:srgbClr val="FF6614">
                    <a:alpha val="79999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/>
                <a:endParaRPr lang="de-DE"/>
              </a:p>
            </p:txBody>
          </p:sp>
          <p:sp>
            <p:nvSpPr>
              <p:cNvPr id="10341" name="Oval 68"/>
              <p:cNvSpPr>
                <a:spLocks noChangeArrowheads="1"/>
              </p:cNvSpPr>
              <p:nvPr/>
            </p:nvSpPr>
            <p:spPr bwMode="auto">
              <a:xfrm>
                <a:off x="340" y="2160"/>
                <a:ext cx="45" cy="45"/>
              </a:xfrm>
              <a:prstGeom prst="ellipse">
                <a:avLst/>
              </a:prstGeom>
              <a:solidFill>
                <a:srgbClr val="C00F0F">
                  <a:alpha val="79999"/>
                </a:srgbClr>
              </a:solidFill>
              <a:ln w="3175" algn="ctr">
                <a:solidFill>
                  <a:srgbClr val="FF6614">
                    <a:alpha val="79999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269" name="Group 69"/>
            <p:cNvGrpSpPr>
              <a:grpSpLocks/>
            </p:cNvGrpSpPr>
            <p:nvPr/>
          </p:nvGrpSpPr>
          <p:grpSpPr bwMode="auto">
            <a:xfrm>
              <a:off x="4683125" y="3927475"/>
              <a:ext cx="71438" cy="503238"/>
              <a:chOff x="340" y="1888"/>
              <a:chExt cx="45" cy="317"/>
            </a:xfrm>
          </p:grpSpPr>
          <p:sp>
            <p:nvSpPr>
              <p:cNvPr id="10338" name="Oval 70"/>
              <p:cNvSpPr>
                <a:spLocks noChangeArrowheads="1"/>
              </p:cNvSpPr>
              <p:nvPr/>
            </p:nvSpPr>
            <p:spPr bwMode="auto">
              <a:xfrm>
                <a:off x="340" y="1888"/>
                <a:ext cx="45" cy="45"/>
              </a:xfrm>
              <a:prstGeom prst="ellipse">
                <a:avLst/>
              </a:prstGeom>
              <a:solidFill>
                <a:srgbClr val="C00F0F">
                  <a:alpha val="79999"/>
                </a:srgbClr>
              </a:solidFill>
              <a:ln w="3175" algn="ctr">
                <a:solidFill>
                  <a:srgbClr val="FF6614">
                    <a:alpha val="79999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/>
                <a:endParaRPr lang="de-DE"/>
              </a:p>
            </p:txBody>
          </p:sp>
          <p:sp>
            <p:nvSpPr>
              <p:cNvPr id="10339" name="Oval 71"/>
              <p:cNvSpPr>
                <a:spLocks noChangeArrowheads="1"/>
              </p:cNvSpPr>
              <p:nvPr/>
            </p:nvSpPr>
            <p:spPr bwMode="auto">
              <a:xfrm>
                <a:off x="340" y="2160"/>
                <a:ext cx="45" cy="45"/>
              </a:xfrm>
              <a:prstGeom prst="ellipse">
                <a:avLst/>
              </a:prstGeom>
              <a:solidFill>
                <a:srgbClr val="C00F0F">
                  <a:alpha val="79999"/>
                </a:srgbClr>
              </a:solidFill>
              <a:ln w="3175" algn="ctr">
                <a:solidFill>
                  <a:srgbClr val="FF6614">
                    <a:alpha val="79999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270" name="Group 72"/>
            <p:cNvGrpSpPr>
              <a:grpSpLocks/>
            </p:cNvGrpSpPr>
            <p:nvPr/>
          </p:nvGrpSpPr>
          <p:grpSpPr bwMode="auto">
            <a:xfrm>
              <a:off x="4897438" y="3927475"/>
              <a:ext cx="71437" cy="503238"/>
              <a:chOff x="340" y="1888"/>
              <a:chExt cx="45" cy="317"/>
            </a:xfrm>
          </p:grpSpPr>
          <p:sp>
            <p:nvSpPr>
              <p:cNvPr id="10336" name="Oval 73"/>
              <p:cNvSpPr>
                <a:spLocks noChangeArrowheads="1"/>
              </p:cNvSpPr>
              <p:nvPr/>
            </p:nvSpPr>
            <p:spPr bwMode="auto">
              <a:xfrm>
                <a:off x="340" y="1888"/>
                <a:ext cx="45" cy="45"/>
              </a:xfrm>
              <a:prstGeom prst="ellipse">
                <a:avLst/>
              </a:prstGeom>
              <a:solidFill>
                <a:srgbClr val="C00F0F">
                  <a:alpha val="79999"/>
                </a:srgbClr>
              </a:solidFill>
              <a:ln w="3175" algn="ctr">
                <a:solidFill>
                  <a:srgbClr val="FF6614">
                    <a:alpha val="79999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/>
                <a:endParaRPr lang="de-DE"/>
              </a:p>
            </p:txBody>
          </p:sp>
          <p:sp>
            <p:nvSpPr>
              <p:cNvPr id="10337" name="Oval 74"/>
              <p:cNvSpPr>
                <a:spLocks noChangeArrowheads="1"/>
              </p:cNvSpPr>
              <p:nvPr/>
            </p:nvSpPr>
            <p:spPr bwMode="auto">
              <a:xfrm>
                <a:off x="340" y="2160"/>
                <a:ext cx="45" cy="45"/>
              </a:xfrm>
              <a:prstGeom prst="ellipse">
                <a:avLst/>
              </a:prstGeom>
              <a:solidFill>
                <a:srgbClr val="C00F0F">
                  <a:alpha val="79999"/>
                </a:srgbClr>
              </a:solidFill>
              <a:ln w="3175" algn="ctr">
                <a:solidFill>
                  <a:srgbClr val="FF6614">
                    <a:alpha val="79999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271" name="Group 75"/>
            <p:cNvGrpSpPr>
              <a:grpSpLocks/>
            </p:cNvGrpSpPr>
            <p:nvPr/>
          </p:nvGrpSpPr>
          <p:grpSpPr bwMode="auto">
            <a:xfrm>
              <a:off x="5113338" y="3927475"/>
              <a:ext cx="71437" cy="503238"/>
              <a:chOff x="340" y="1888"/>
              <a:chExt cx="45" cy="317"/>
            </a:xfrm>
          </p:grpSpPr>
          <p:sp>
            <p:nvSpPr>
              <p:cNvPr id="10334" name="Oval 76"/>
              <p:cNvSpPr>
                <a:spLocks noChangeArrowheads="1"/>
              </p:cNvSpPr>
              <p:nvPr/>
            </p:nvSpPr>
            <p:spPr bwMode="auto">
              <a:xfrm>
                <a:off x="340" y="1888"/>
                <a:ext cx="45" cy="45"/>
              </a:xfrm>
              <a:prstGeom prst="ellipse">
                <a:avLst/>
              </a:prstGeom>
              <a:solidFill>
                <a:srgbClr val="C00F0F">
                  <a:alpha val="79999"/>
                </a:srgbClr>
              </a:solidFill>
              <a:ln w="3175" algn="ctr">
                <a:solidFill>
                  <a:srgbClr val="FF6614">
                    <a:alpha val="79999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/>
                <a:endParaRPr lang="de-DE"/>
              </a:p>
            </p:txBody>
          </p:sp>
          <p:sp>
            <p:nvSpPr>
              <p:cNvPr id="10335" name="Oval 77"/>
              <p:cNvSpPr>
                <a:spLocks noChangeArrowheads="1"/>
              </p:cNvSpPr>
              <p:nvPr/>
            </p:nvSpPr>
            <p:spPr bwMode="auto">
              <a:xfrm>
                <a:off x="340" y="2160"/>
                <a:ext cx="45" cy="45"/>
              </a:xfrm>
              <a:prstGeom prst="ellipse">
                <a:avLst/>
              </a:prstGeom>
              <a:solidFill>
                <a:srgbClr val="C00F0F">
                  <a:alpha val="79999"/>
                </a:srgbClr>
              </a:solidFill>
              <a:ln w="3175" algn="ctr">
                <a:solidFill>
                  <a:srgbClr val="FF6614">
                    <a:alpha val="79999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272" name="Group 78"/>
            <p:cNvGrpSpPr>
              <a:grpSpLocks/>
            </p:cNvGrpSpPr>
            <p:nvPr/>
          </p:nvGrpSpPr>
          <p:grpSpPr bwMode="auto">
            <a:xfrm>
              <a:off x="5329238" y="3927475"/>
              <a:ext cx="71437" cy="503238"/>
              <a:chOff x="340" y="1888"/>
              <a:chExt cx="45" cy="317"/>
            </a:xfrm>
          </p:grpSpPr>
          <p:sp>
            <p:nvSpPr>
              <p:cNvPr id="10332" name="Oval 79"/>
              <p:cNvSpPr>
                <a:spLocks noChangeArrowheads="1"/>
              </p:cNvSpPr>
              <p:nvPr/>
            </p:nvSpPr>
            <p:spPr bwMode="auto">
              <a:xfrm>
                <a:off x="340" y="1888"/>
                <a:ext cx="45" cy="45"/>
              </a:xfrm>
              <a:prstGeom prst="ellipse">
                <a:avLst/>
              </a:prstGeom>
              <a:solidFill>
                <a:srgbClr val="C00F0F">
                  <a:alpha val="79999"/>
                </a:srgbClr>
              </a:solidFill>
              <a:ln w="3175" algn="ctr">
                <a:solidFill>
                  <a:srgbClr val="FF6614">
                    <a:alpha val="79999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/>
                <a:endParaRPr lang="de-DE"/>
              </a:p>
            </p:txBody>
          </p:sp>
          <p:sp>
            <p:nvSpPr>
              <p:cNvPr id="10333" name="Oval 80"/>
              <p:cNvSpPr>
                <a:spLocks noChangeArrowheads="1"/>
              </p:cNvSpPr>
              <p:nvPr/>
            </p:nvSpPr>
            <p:spPr bwMode="auto">
              <a:xfrm>
                <a:off x="340" y="2160"/>
                <a:ext cx="45" cy="45"/>
              </a:xfrm>
              <a:prstGeom prst="ellipse">
                <a:avLst/>
              </a:prstGeom>
              <a:solidFill>
                <a:srgbClr val="C00F0F">
                  <a:alpha val="79999"/>
                </a:srgbClr>
              </a:solidFill>
              <a:ln w="3175" algn="ctr">
                <a:solidFill>
                  <a:srgbClr val="FF6614">
                    <a:alpha val="79999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273" name="Group 81"/>
            <p:cNvGrpSpPr>
              <a:grpSpLocks/>
            </p:cNvGrpSpPr>
            <p:nvPr/>
          </p:nvGrpSpPr>
          <p:grpSpPr bwMode="auto">
            <a:xfrm>
              <a:off x="5545138" y="3927475"/>
              <a:ext cx="71437" cy="503238"/>
              <a:chOff x="340" y="1888"/>
              <a:chExt cx="45" cy="317"/>
            </a:xfrm>
          </p:grpSpPr>
          <p:sp>
            <p:nvSpPr>
              <p:cNvPr id="10330" name="Oval 82"/>
              <p:cNvSpPr>
                <a:spLocks noChangeArrowheads="1"/>
              </p:cNvSpPr>
              <p:nvPr/>
            </p:nvSpPr>
            <p:spPr bwMode="auto">
              <a:xfrm>
                <a:off x="340" y="1888"/>
                <a:ext cx="45" cy="45"/>
              </a:xfrm>
              <a:prstGeom prst="ellipse">
                <a:avLst/>
              </a:prstGeom>
              <a:solidFill>
                <a:srgbClr val="C00F0F">
                  <a:alpha val="79999"/>
                </a:srgbClr>
              </a:solidFill>
              <a:ln w="3175" algn="ctr">
                <a:solidFill>
                  <a:srgbClr val="FF6614">
                    <a:alpha val="79999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/>
                <a:endParaRPr lang="de-DE"/>
              </a:p>
            </p:txBody>
          </p:sp>
          <p:sp>
            <p:nvSpPr>
              <p:cNvPr id="10331" name="Oval 83"/>
              <p:cNvSpPr>
                <a:spLocks noChangeArrowheads="1"/>
              </p:cNvSpPr>
              <p:nvPr/>
            </p:nvSpPr>
            <p:spPr bwMode="auto">
              <a:xfrm>
                <a:off x="340" y="2160"/>
                <a:ext cx="45" cy="45"/>
              </a:xfrm>
              <a:prstGeom prst="ellipse">
                <a:avLst/>
              </a:prstGeom>
              <a:solidFill>
                <a:srgbClr val="C00F0F">
                  <a:alpha val="79999"/>
                </a:srgbClr>
              </a:solidFill>
              <a:ln w="3175" algn="ctr">
                <a:solidFill>
                  <a:srgbClr val="FF6614">
                    <a:alpha val="79999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274" name="Group 84"/>
            <p:cNvGrpSpPr>
              <a:grpSpLocks/>
            </p:cNvGrpSpPr>
            <p:nvPr/>
          </p:nvGrpSpPr>
          <p:grpSpPr bwMode="auto">
            <a:xfrm>
              <a:off x="5762625" y="3927475"/>
              <a:ext cx="71438" cy="503238"/>
              <a:chOff x="340" y="1888"/>
              <a:chExt cx="45" cy="317"/>
            </a:xfrm>
          </p:grpSpPr>
          <p:sp>
            <p:nvSpPr>
              <p:cNvPr id="10328" name="Oval 85"/>
              <p:cNvSpPr>
                <a:spLocks noChangeArrowheads="1"/>
              </p:cNvSpPr>
              <p:nvPr/>
            </p:nvSpPr>
            <p:spPr bwMode="auto">
              <a:xfrm>
                <a:off x="340" y="1888"/>
                <a:ext cx="45" cy="45"/>
              </a:xfrm>
              <a:prstGeom prst="ellipse">
                <a:avLst/>
              </a:prstGeom>
              <a:solidFill>
                <a:srgbClr val="C00F0F">
                  <a:alpha val="79999"/>
                </a:srgbClr>
              </a:solidFill>
              <a:ln w="3175" algn="ctr">
                <a:solidFill>
                  <a:srgbClr val="FF6614">
                    <a:alpha val="79999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/>
                <a:endParaRPr lang="de-DE"/>
              </a:p>
            </p:txBody>
          </p:sp>
          <p:sp>
            <p:nvSpPr>
              <p:cNvPr id="10329" name="Oval 86"/>
              <p:cNvSpPr>
                <a:spLocks noChangeArrowheads="1"/>
              </p:cNvSpPr>
              <p:nvPr/>
            </p:nvSpPr>
            <p:spPr bwMode="auto">
              <a:xfrm>
                <a:off x="340" y="2160"/>
                <a:ext cx="45" cy="45"/>
              </a:xfrm>
              <a:prstGeom prst="ellipse">
                <a:avLst/>
              </a:prstGeom>
              <a:solidFill>
                <a:srgbClr val="C00F0F">
                  <a:alpha val="79999"/>
                </a:srgbClr>
              </a:solidFill>
              <a:ln w="3175" algn="ctr">
                <a:solidFill>
                  <a:srgbClr val="FF6614">
                    <a:alpha val="79999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275" name="Group 87"/>
            <p:cNvGrpSpPr>
              <a:grpSpLocks/>
            </p:cNvGrpSpPr>
            <p:nvPr/>
          </p:nvGrpSpPr>
          <p:grpSpPr bwMode="auto">
            <a:xfrm>
              <a:off x="5976938" y="3927475"/>
              <a:ext cx="71437" cy="503238"/>
              <a:chOff x="340" y="1888"/>
              <a:chExt cx="45" cy="317"/>
            </a:xfrm>
          </p:grpSpPr>
          <p:sp>
            <p:nvSpPr>
              <p:cNvPr id="10326" name="Oval 88"/>
              <p:cNvSpPr>
                <a:spLocks noChangeArrowheads="1"/>
              </p:cNvSpPr>
              <p:nvPr/>
            </p:nvSpPr>
            <p:spPr bwMode="auto">
              <a:xfrm>
                <a:off x="340" y="1888"/>
                <a:ext cx="45" cy="45"/>
              </a:xfrm>
              <a:prstGeom prst="ellipse">
                <a:avLst/>
              </a:prstGeom>
              <a:solidFill>
                <a:srgbClr val="C00F0F">
                  <a:alpha val="79999"/>
                </a:srgbClr>
              </a:solidFill>
              <a:ln w="3175" algn="ctr">
                <a:solidFill>
                  <a:srgbClr val="FF6614">
                    <a:alpha val="79999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/>
                <a:endParaRPr lang="de-DE"/>
              </a:p>
            </p:txBody>
          </p:sp>
          <p:sp>
            <p:nvSpPr>
              <p:cNvPr id="10327" name="Oval 89"/>
              <p:cNvSpPr>
                <a:spLocks noChangeArrowheads="1"/>
              </p:cNvSpPr>
              <p:nvPr/>
            </p:nvSpPr>
            <p:spPr bwMode="auto">
              <a:xfrm>
                <a:off x="340" y="2160"/>
                <a:ext cx="45" cy="45"/>
              </a:xfrm>
              <a:prstGeom prst="ellipse">
                <a:avLst/>
              </a:prstGeom>
              <a:solidFill>
                <a:srgbClr val="C00F0F">
                  <a:alpha val="79999"/>
                </a:srgbClr>
              </a:solidFill>
              <a:ln w="3175" algn="ctr">
                <a:solidFill>
                  <a:srgbClr val="FF6614">
                    <a:alpha val="79999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276" name="Group 90"/>
            <p:cNvGrpSpPr>
              <a:grpSpLocks/>
            </p:cNvGrpSpPr>
            <p:nvPr/>
          </p:nvGrpSpPr>
          <p:grpSpPr bwMode="auto">
            <a:xfrm>
              <a:off x="6192838" y="3927475"/>
              <a:ext cx="71437" cy="503238"/>
              <a:chOff x="340" y="1888"/>
              <a:chExt cx="45" cy="317"/>
            </a:xfrm>
          </p:grpSpPr>
          <p:sp>
            <p:nvSpPr>
              <p:cNvPr id="10324" name="Oval 91"/>
              <p:cNvSpPr>
                <a:spLocks noChangeArrowheads="1"/>
              </p:cNvSpPr>
              <p:nvPr/>
            </p:nvSpPr>
            <p:spPr bwMode="auto">
              <a:xfrm>
                <a:off x="340" y="1888"/>
                <a:ext cx="45" cy="45"/>
              </a:xfrm>
              <a:prstGeom prst="ellipse">
                <a:avLst/>
              </a:prstGeom>
              <a:solidFill>
                <a:srgbClr val="C00F0F">
                  <a:alpha val="79999"/>
                </a:srgbClr>
              </a:solidFill>
              <a:ln w="3175" algn="ctr">
                <a:solidFill>
                  <a:srgbClr val="FF6614">
                    <a:alpha val="79999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/>
                <a:endParaRPr lang="de-DE"/>
              </a:p>
            </p:txBody>
          </p:sp>
          <p:sp>
            <p:nvSpPr>
              <p:cNvPr id="10325" name="Oval 92"/>
              <p:cNvSpPr>
                <a:spLocks noChangeArrowheads="1"/>
              </p:cNvSpPr>
              <p:nvPr/>
            </p:nvSpPr>
            <p:spPr bwMode="auto">
              <a:xfrm>
                <a:off x="340" y="2160"/>
                <a:ext cx="45" cy="45"/>
              </a:xfrm>
              <a:prstGeom prst="ellipse">
                <a:avLst/>
              </a:prstGeom>
              <a:solidFill>
                <a:srgbClr val="C00F0F">
                  <a:alpha val="79999"/>
                </a:srgbClr>
              </a:solidFill>
              <a:ln w="3175" algn="ctr">
                <a:solidFill>
                  <a:srgbClr val="FF6614">
                    <a:alpha val="79999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277" name="Group 93"/>
            <p:cNvGrpSpPr>
              <a:grpSpLocks/>
            </p:cNvGrpSpPr>
            <p:nvPr/>
          </p:nvGrpSpPr>
          <p:grpSpPr bwMode="auto">
            <a:xfrm>
              <a:off x="6408738" y="3927475"/>
              <a:ext cx="71437" cy="503238"/>
              <a:chOff x="340" y="1888"/>
              <a:chExt cx="45" cy="317"/>
            </a:xfrm>
          </p:grpSpPr>
          <p:sp>
            <p:nvSpPr>
              <p:cNvPr id="10322" name="Oval 94"/>
              <p:cNvSpPr>
                <a:spLocks noChangeArrowheads="1"/>
              </p:cNvSpPr>
              <p:nvPr/>
            </p:nvSpPr>
            <p:spPr bwMode="auto">
              <a:xfrm>
                <a:off x="340" y="1888"/>
                <a:ext cx="45" cy="45"/>
              </a:xfrm>
              <a:prstGeom prst="ellipse">
                <a:avLst/>
              </a:prstGeom>
              <a:solidFill>
                <a:srgbClr val="C00F0F">
                  <a:alpha val="79999"/>
                </a:srgbClr>
              </a:solidFill>
              <a:ln w="3175" algn="ctr">
                <a:solidFill>
                  <a:srgbClr val="FF6614">
                    <a:alpha val="79999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/>
                <a:endParaRPr lang="de-DE"/>
              </a:p>
            </p:txBody>
          </p:sp>
          <p:sp>
            <p:nvSpPr>
              <p:cNvPr id="10323" name="Oval 95"/>
              <p:cNvSpPr>
                <a:spLocks noChangeArrowheads="1"/>
              </p:cNvSpPr>
              <p:nvPr/>
            </p:nvSpPr>
            <p:spPr bwMode="auto">
              <a:xfrm>
                <a:off x="340" y="2160"/>
                <a:ext cx="45" cy="45"/>
              </a:xfrm>
              <a:prstGeom prst="ellipse">
                <a:avLst/>
              </a:prstGeom>
              <a:solidFill>
                <a:srgbClr val="C00F0F">
                  <a:alpha val="79999"/>
                </a:srgbClr>
              </a:solidFill>
              <a:ln w="3175" algn="ctr">
                <a:solidFill>
                  <a:srgbClr val="FF6614">
                    <a:alpha val="79999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278" name="Group 96"/>
            <p:cNvGrpSpPr>
              <a:grpSpLocks/>
            </p:cNvGrpSpPr>
            <p:nvPr/>
          </p:nvGrpSpPr>
          <p:grpSpPr bwMode="auto">
            <a:xfrm>
              <a:off x="6624638" y="3927475"/>
              <a:ext cx="71437" cy="503238"/>
              <a:chOff x="340" y="1888"/>
              <a:chExt cx="45" cy="317"/>
            </a:xfrm>
          </p:grpSpPr>
          <p:sp>
            <p:nvSpPr>
              <p:cNvPr id="10320" name="Oval 97"/>
              <p:cNvSpPr>
                <a:spLocks noChangeArrowheads="1"/>
              </p:cNvSpPr>
              <p:nvPr/>
            </p:nvSpPr>
            <p:spPr bwMode="auto">
              <a:xfrm>
                <a:off x="340" y="1888"/>
                <a:ext cx="45" cy="45"/>
              </a:xfrm>
              <a:prstGeom prst="ellipse">
                <a:avLst/>
              </a:prstGeom>
              <a:solidFill>
                <a:srgbClr val="C00F0F">
                  <a:alpha val="79999"/>
                </a:srgbClr>
              </a:solidFill>
              <a:ln w="3175" algn="ctr">
                <a:solidFill>
                  <a:srgbClr val="FF6614">
                    <a:alpha val="79999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/>
                <a:endParaRPr lang="de-DE"/>
              </a:p>
            </p:txBody>
          </p:sp>
          <p:sp>
            <p:nvSpPr>
              <p:cNvPr id="10321" name="Oval 98"/>
              <p:cNvSpPr>
                <a:spLocks noChangeArrowheads="1"/>
              </p:cNvSpPr>
              <p:nvPr/>
            </p:nvSpPr>
            <p:spPr bwMode="auto">
              <a:xfrm>
                <a:off x="340" y="2160"/>
                <a:ext cx="45" cy="45"/>
              </a:xfrm>
              <a:prstGeom prst="ellipse">
                <a:avLst/>
              </a:prstGeom>
              <a:solidFill>
                <a:srgbClr val="C00F0F">
                  <a:alpha val="79999"/>
                </a:srgbClr>
              </a:solidFill>
              <a:ln w="3175" algn="ctr">
                <a:solidFill>
                  <a:srgbClr val="FF6614">
                    <a:alpha val="79999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279" name="Group 99"/>
            <p:cNvGrpSpPr>
              <a:grpSpLocks/>
            </p:cNvGrpSpPr>
            <p:nvPr/>
          </p:nvGrpSpPr>
          <p:grpSpPr bwMode="auto">
            <a:xfrm>
              <a:off x="6842125" y="3927475"/>
              <a:ext cx="71438" cy="503238"/>
              <a:chOff x="340" y="1888"/>
              <a:chExt cx="45" cy="317"/>
            </a:xfrm>
          </p:grpSpPr>
          <p:sp>
            <p:nvSpPr>
              <p:cNvPr id="10318" name="Oval 100"/>
              <p:cNvSpPr>
                <a:spLocks noChangeArrowheads="1"/>
              </p:cNvSpPr>
              <p:nvPr/>
            </p:nvSpPr>
            <p:spPr bwMode="auto">
              <a:xfrm>
                <a:off x="340" y="1888"/>
                <a:ext cx="45" cy="45"/>
              </a:xfrm>
              <a:prstGeom prst="ellipse">
                <a:avLst/>
              </a:prstGeom>
              <a:solidFill>
                <a:srgbClr val="C00F0F">
                  <a:alpha val="79999"/>
                </a:srgbClr>
              </a:solidFill>
              <a:ln w="3175" algn="ctr">
                <a:solidFill>
                  <a:srgbClr val="FF6614">
                    <a:alpha val="79999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/>
                <a:endParaRPr lang="de-DE"/>
              </a:p>
            </p:txBody>
          </p:sp>
          <p:sp>
            <p:nvSpPr>
              <p:cNvPr id="10319" name="Oval 101"/>
              <p:cNvSpPr>
                <a:spLocks noChangeArrowheads="1"/>
              </p:cNvSpPr>
              <p:nvPr/>
            </p:nvSpPr>
            <p:spPr bwMode="auto">
              <a:xfrm>
                <a:off x="340" y="2160"/>
                <a:ext cx="45" cy="45"/>
              </a:xfrm>
              <a:prstGeom prst="ellipse">
                <a:avLst/>
              </a:prstGeom>
              <a:solidFill>
                <a:srgbClr val="C00F0F">
                  <a:alpha val="79999"/>
                </a:srgbClr>
              </a:solidFill>
              <a:ln w="3175" algn="ctr">
                <a:solidFill>
                  <a:srgbClr val="FF6614">
                    <a:alpha val="79999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280" name="Group 102"/>
            <p:cNvGrpSpPr>
              <a:grpSpLocks/>
            </p:cNvGrpSpPr>
            <p:nvPr/>
          </p:nvGrpSpPr>
          <p:grpSpPr bwMode="auto">
            <a:xfrm>
              <a:off x="360363" y="3927475"/>
              <a:ext cx="71437" cy="503238"/>
              <a:chOff x="340" y="1888"/>
              <a:chExt cx="45" cy="317"/>
            </a:xfrm>
          </p:grpSpPr>
          <p:sp>
            <p:nvSpPr>
              <p:cNvPr id="10316" name="Oval 103"/>
              <p:cNvSpPr>
                <a:spLocks noChangeArrowheads="1"/>
              </p:cNvSpPr>
              <p:nvPr/>
            </p:nvSpPr>
            <p:spPr bwMode="auto">
              <a:xfrm>
                <a:off x="340" y="1888"/>
                <a:ext cx="45" cy="45"/>
              </a:xfrm>
              <a:prstGeom prst="ellipse">
                <a:avLst/>
              </a:prstGeom>
              <a:solidFill>
                <a:srgbClr val="C00F0F">
                  <a:alpha val="79999"/>
                </a:srgbClr>
              </a:solidFill>
              <a:ln w="3175" algn="ctr">
                <a:solidFill>
                  <a:srgbClr val="C00F0F">
                    <a:alpha val="79999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/>
                <a:endParaRPr lang="de-DE"/>
              </a:p>
            </p:txBody>
          </p:sp>
          <p:sp>
            <p:nvSpPr>
              <p:cNvPr id="10317" name="Oval 104"/>
              <p:cNvSpPr>
                <a:spLocks noChangeArrowheads="1"/>
              </p:cNvSpPr>
              <p:nvPr/>
            </p:nvSpPr>
            <p:spPr bwMode="auto">
              <a:xfrm>
                <a:off x="340" y="2160"/>
                <a:ext cx="45" cy="45"/>
              </a:xfrm>
              <a:prstGeom prst="ellipse">
                <a:avLst/>
              </a:prstGeom>
              <a:solidFill>
                <a:srgbClr val="C00F0F">
                  <a:alpha val="79999"/>
                </a:srgbClr>
              </a:solidFill>
              <a:ln w="3175" algn="ctr">
                <a:solidFill>
                  <a:srgbClr val="C00F0F">
                    <a:alpha val="79999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281" name="Group 105"/>
            <p:cNvGrpSpPr>
              <a:grpSpLocks/>
            </p:cNvGrpSpPr>
            <p:nvPr/>
          </p:nvGrpSpPr>
          <p:grpSpPr bwMode="auto">
            <a:xfrm>
              <a:off x="7056438" y="3927475"/>
              <a:ext cx="71437" cy="503238"/>
              <a:chOff x="340" y="1888"/>
              <a:chExt cx="45" cy="317"/>
            </a:xfrm>
          </p:grpSpPr>
          <p:sp>
            <p:nvSpPr>
              <p:cNvPr id="10314" name="Oval 106"/>
              <p:cNvSpPr>
                <a:spLocks noChangeArrowheads="1"/>
              </p:cNvSpPr>
              <p:nvPr/>
            </p:nvSpPr>
            <p:spPr bwMode="auto">
              <a:xfrm>
                <a:off x="340" y="1888"/>
                <a:ext cx="45" cy="45"/>
              </a:xfrm>
              <a:prstGeom prst="ellipse">
                <a:avLst/>
              </a:prstGeom>
              <a:solidFill>
                <a:srgbClr val="C00F0F">
                  <a:alpha val="79999"/>
                </a:srgbClr>
              </a:solidFill>
              <a:ln w="3175" algn="ctr">
                <a:solidFill>
                  <a:srgbClr val="FF6614">
                    <a:alpha val="79999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/>
                <a:endParaRPr lang="de-DE"/>
              </a:p>
            </p:txBody>
          </p:sp>
          <p:sp>
            <p:nvSpPr>
              <p:cNvPr id="10315" name="Oval 107"/>
              <p:cNvSpPr>
                <a:spLocks noChangeArrowheads="1"/>
              </p:cNvSpPr>
              <p:nvPr/>
            </p:nvSpPr>
            <p:spPr bwMode="auto">
              <a:xfrm>
                <a:off x="340" y="2160"/>
                <a:ext cx="45" cy="45"/>
              </a:xfrm>
              <a:prstGeom prst="ellipse">
                <a:avLst/>
              </a:prstGeom>
              <a:solidFill>
                <a:srgbClr val="C00F0F">
                  <a:alpha val="79999"/>
                </a:srgbClr>
              </a:solidFill>
              <a:ln w="3175" algn="ctr">
                <a:solidFill>
                  <a:srgbClr val="FF6614">
                    <a:alpha val="79999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282" name="Group 108"/>
            <p:cNvGrpSpPr>
              <a:grpSpLocks/>
            </p:cNvGrpSpPr>
            <p:nvPr/>
          </p:nvGrpSpPr>
          <p:grpSpPr bwMode="auto">
            <a:xfrm>
              <a:off x="7272338" y="3927475"/>
              <a:ext cx="71437" cy="503238"/>
              <a:chOff x="340" y="1888"/>
              <a:chExt cx="45" cy="317"/>
            </a:xfrm>
          </p:grpSpPr>
          <p:sp>
            <p:nvSpPr>
              <p:cNvPr id="10312" name="Oval 109"/>
              <p:cNvSpPr>
                <a:spLocks noChangeArrowheads="1"/>
              </p:cNvSpPr>
              <p:nvPr/>
            </p:nvSpPr>
            <p:spPr bwMode="auto">
              <a:xfrm>
                <a:off x="340" y="1888"/>
                <a:ext cx="45" cy="45"/>
              </a:xfrm>
              <a:prstGeom prst="ellipse">
                <a:avLst/>
              </a:prstGeom>
              <a:solidFill>
                <a:srgbClr val="C00F0F">
                  <a:alpha val="79999"/>
                </a:srgbClr>
              </a:solidFill>
              <a:ln w="3175" algn="ctr">
                <a:solidFill>
                  <a:srgbClr val="FF6614">
                    <a:alpha val="79999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/>
                <a:endParaRPr lang="de-DE"/>
              </a:p>
            </p:txBody>
          </p:sp>
          <p:sp>
            <p:nvSpPr>
              <p:cNvPr id="10313" name="Oval 110"/>
              <p:cNvSpPr>
                <a:spLocks noChangeArrowheads="1"/>
              </p:cNvSpPr>
              <p:nvPr/>
            </p:nvSpPr>
            <p:spPr bwMode="auto">
              <a:xfrm>
                <a:off x="340" y="2160"/>
                <a:ext cx="45" cy="45"/>
              </a:xfrm>
              <a:prstGeom prst="ellipse">
                <a:avLst/>
              </a:prstGeom>
              <a:solidFill>
                <a:srgbClr val="C00F0F">
                  <a:alpha val="79999"/>
                </a:srgbClr>
              </a:solidFill>
              <a:ln w="3175" algn="ctr">
                <a:solidFill>
                  <a:srgbClr val="FF6614">
                    <a:alpha val="79999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283" name="Group 111"/>
            <p:cNvGrpSpPr>
              <a:grpSpLocks/>
            </p:cNvGrpSpPr>
            <p:nvPr/>
          </p:nvGrpSpPr>
          <p:grpSpPr bwMode="auto">
            <a:xfrm>
              <a:off x="7488238" y="3927475"/>
              <a:ext cx="71437" cy="503238"/>
              <a:chOff x="340" y="1888"/>
              <a:chExt cx="45" cy="317"/>
            </a:xfrm>
          </p:grpSpPr>
          <p:sp>
            <p:nvSpPr>
              <p:cNvPr id="10310" name="Oval 112"/>
              <p:cNvSpPr>
                <a:spLocks noChangeArrowheads="1"/>
              </p:cNvSpPr>
              <p:nvPr/>
            </p:nvSpPr>
            <p:spPr bwMode="auto">
              <a:xfrm>
                <a:off x="340" y="1888"/>
                <a:ext cx="45" cy="45"/>
              </a:xfrm>
              <a:prstGeom prst="ellipse">
                <a:avLst/>
              </a:prstGeom>
              <a:solidFill>
                <a:srgbClr val="C00F0F">
                  <a:alpha val="79999"/>
                </a:srgbClr>
              </a:solidFill>
              <a:ln w="3175" algn="ctr">
                <a:solidFill>
                  <a:srgbClr val="FF6614">
                    <a:alpha val="79999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/>
                <a:endParaRPr lang="de-DE"/>
              </a:p>
            </p:txBody>
          </p:sp>
          <p:sp>
            <p:nvSpPr>
              <p:cNvPr id="10311" name="Oval 113"/>
              <p:cNvSpPr>
                <a:spLocks noChangeArrowheads="1"/>
              </p:cNvSpPr>
              <p:nvPr/>
            </p:nvSpPr>
            <p:spPr bwMode="auto">
              <a:xfrm>
                <a:off x="340" y="2160"/>
                <a:ext cx="45" cy="45"/>
              </a:xfrm>
              <a:prstGeom prst="ellipse">
                <a:avLst/>
              </a:prstGeom>
              <a:solidFill>
                <a:srgbClr val="C00F0F">
                  <a:alpha val="79999"/>
                </a:srgbClr>
              </a:solidFill>
              <a:ln w="3175" algn="ctr">
                <a:solidFill>
                  <a:srgbClr val="FF6614">
                    <a:alpha val="79999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284" name="Group 114"/>
            <p:cNvGrpSpPr>
              <a:grpSpLocks/>
            </p:cNvGrpSpPr>
            <p:nvPr/>
          </p:nvGrpSpPr>
          <p:grpSpPr bwMode="auto">
            <a:xfrm>
              <a:off x="7705725" y="3927475"/>
              <a:ext cx="71438" cy="503238"/>
              <a:chOff x="340" y="1888"/>
              <a:chExt cx="45" cy="317"/>
            </a:xfrm>
          </p:grpSpPr>
          <p:sp>
            <p:nvSpPr>
              <p:cNvPr id="10308" name="Oval 115"/>
              <p:cNvSpPr>
                <a:spLocks noChangeArrowheads="1"/>
              </p:cNvSpPr>
              <p:nvPr/>
            </p:nvSpPr>
            <p:spPr bwMode="auto">
              <a:xfrm>
                <a:off x="340" y="1888"/>
                <a:ext cx="45" cy="45"/>
              </a:xfrm>
              <a:prstGeom prst="ellipse">
                <a:avLst/>
              </a:prstGeom>
              <a:solidFill>
                <a:srgbClr val="C00F0F">
                  <a:alpha val="79999"/>
                </a:srgbClr>
              </a:solidFill>
              <a:ln w="3175" algn="ctr">
                <a:solidFill>
                  <a:srgbClr val="FF6614">
                    <a:alpha val="79999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/>
                <a:endParaRPr lang="de-DE"/>
              </a:p>
            </p:txBody>
          </p:sp>
          <p:sp>
            <p:nvSpPr>
              <p:cNvPr id="10309" name="Oval 116"/>
              <p:cNvSpPr>
                <a:spLocks noChangeArrowheads="1"/>
              </p:cNvSpPr>
              <p:nvPr/>
            </p:nvSpPr>
            <p:spPr bwMode="auto">
              <a:xfrm>
                <a:off x="340" y="2160"/>
                <a:ext cx="45" cy="45"/>
              </a:xfrm>
              <a:prstGeom prst="ellipse">
                <a:avLst/>
              </a:prstGeom>
              <a:solidFill>
                <a:srgbClr val="C00F0F">
                  <a:alpha val="79999"/>
                </a:srgbClr>
              </a:solidFill>
              <a:ln w="3175" algn="ctr">
                <a:solidFill>
                  <a:srgbClr val="FF6614">
                    <a:alpha val="79999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285" name="Group 117"/>
            <p:cNvGrpSpPr>
              <a:grpSpLocks/>
            </p:cNvGrpSpPr>
            <p:nvPr/>
          </p:nvGrpSpPr>
          <p:grpSpPr bwMode="auto">
            <a:xfrm>
              <a:off x="7920038" y="3927475"/>
              <a:ext cx="71437" cy="503238"/>
              <a:chOff x="340" y="1888"/>
              <a:chExt cx="45" cy="317"/>
            </a:xfrm>
          </p:grpSpPr>
          <p:sp>
            <p:nvSpPr>
              <p:cNvPr id="10306" name="Oval 118"/>
              <p:cNvSpPr>
                <a:spLocks noChangeArrowheads="1"/>
              </p:cNvSpPr>
              <p:nvPr/>
            </p:nvSpPr>
            <p:spPr bwMode="auto">
              <a:xfrm>
                <a:off x="340" y="1888"/>
                <a:ext cx="45" cy="45"/>
              </a:xfrm>
              <a:prstGeom prst="ellipse">
                <a:avLst/>
              </a:prstGeom>
              <a:solidFill>
                <a:srgbClr val="C00F0F">
                  <a:alpha val="79999"/>
                </a:srgbClr>
              </a:solidFill>
              <a:ln w="3175" algn="ctr">
                <a:solidFill>
                  <a:srgbClr val="FF6614">
                    <a:alpha val="79999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/>
                <a:endParaRPr lang="de-DE"/>
              </a:p>
            </p:txBody>
          </p:sp>
          <p:sp>
            <p:nvSpPr>
              <p:cNvPr id="10307" name="Oval 119"/>
              <p:cNvSpPr>
                <a:spLocks noChangeArrowheads="1"/>
              </p:cNvSpPr>
              <p:nvPr/>
            </p:nvSpPr>
            <p:spPr bwMode="auto">
              <a:xfrm>
                <a:off x="340" y="2160"/>
                <a:ext cx="45" cy="45"/>
              </a:xfrm>
              <a:prstGeom prst="ellipse">
                <a:avLst/>
              </a:prstGeom>
              <a:solidFill>
                <a:srgbClr val="C00F0F">
                  <a:alpha val="79999"/>
                </a:srgbClr>
              </a:solidFill>
              <a:ln w="3175" algn="ctr">
                <a:solidFill>
                  <a:srgbClr val="FF6614">
                    <a:alpha val="79999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286" name="Group 120"/>
            <p:cNvGrpSpPr>
              <a:grpSpLocks/>
            </p:cNvGrpSpPr>
            <p:nvPr/>
          </p:nvGrpSpPr>
          <p:grpSpPr bwMode="auto">
            <a:xfrm>
              <a:off x="8135938" y="3927475"/>
              <a:ext cx="71437" cy="503238"/>
              <a:chOff x="340" y="1888"/>
              <a:chExt cx="45" cy="317"/>
            </a:xfrm>
          </p:grpSpPr>
          <p:sp>
            <p:nvSpPr>
              <p:cNvPr id="10304" name="Oval 121"/>
              <p:cNvSpPr>
                <a:spLocks noChangeArrowheads="1"/>
              </p:cNvSpPr>
              <p:nvPr/>
            </p:nvSpPr>
            <p:spPr bwMode="auto">
              <a:xfrm>
                <a:off x="340" y="1888"/>
                <a:ext cx="45" cy="45"/>
              </a:xfrm>
              <a:prstGeom prst="ellipse">
                <a:avLst/>
              </a:prstGeom>
              <a:solidFill>
                <a:srgbClr val="C00F0F">
                  <a:alpha val="79999"/>
                </a:srgbClr>
              </a:solidFill>
              <a:ln w="3175" algn="ctr">
                <a:solidFill>
                  <a:srgbClr val="FF6614">
                    <a:alpha val="79999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/>
                <a:endParaRPr lang="de-DE"/>
              </a:p>
            </p:txBody>
          </p:sp>
          <p:sp>
            <p:nvSpPr>
              <p:cNvPr id="10305" name="Oval 122"/>
              <p:cNvSpPr>
                <a:spLocks noChangeArrowheads="1"/>
              </p:cNvSpPr>
              <p:nvPr/>
            </p:nvSpPr>
            <p:spPr bwMode="auto">
              <a:xfrm>
                <a:off x="340" y="2160"/>
                <a:ext cx="45" cy="45"/>
              </a:xfrm>
              <a:prstGeom prst="ellipse">
                <a:avLst/>
              </a:prstGeom>
              <a:solidFill>
                <a:srgbClr val="C00F0F">
                  <a:alpha val="79999"/>
                </a:srgbClr>
              </a:solidFill>
              <a:ln w="3175" algn="ctr">
                <a:solidFill>
                  <a:srgbClr val="FF6614">
                    <a:alpha val="79999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287" name="Group 123"/>
            <p:cNvGrpSpPr>
              <a:grpSpLocks/>
            </p:cNvGrpSpPr>
            <p:nvPr/>
          </p:nvGrpSpPr>
          <p:grpSpPr bwMode="auto">
            <a:xfrm>
              <a:off x="8351838" y="3927475"/>
              <a:ext cx="71437" cy="503238"/>
              <a:chOff x="340" y="1888"/>
              <a:chExt cx="45" cy="317"/>
            </a:xfrm>
          </p:grpSpPr>
          <p:sp>
            <p:nvSpPr>
              <p:cNvPr id="10302" name="Oval 124"/>
              <p:cNvSpPr>
                <a:spLocks noChangeArrowheads="1"/>
              </p:cNvSpPr>
              <p:nvPr/>
            </p:nvSpPr>
            <p:spPr bwMode="auto">
              <a:xfrm>
                <a:off x="340" y="1888"/>
                <a:ext cx="45" cy="45"/>
              </a:xfrm>
              <a:prstGeom prst="ellipse">
                <a:avLst/>
              </a:prstGeom>
              <a:solidFill>
                <a:srgbClr val="C00F0F">
                  <a:alpha val="79999"/>
                </a:srgbClr>
              </a:solidFill>
              <a:ln w="3175" algn="ctr">
                <a:solidFill>
                  <a:srgbClr val="FF6614">
                    <a:alpha val="79999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/>
                <a:endParaRPr lang="de-DE"/>
              </a:p>
            </p:txBody>
          </p:sp>
          <p:sp>
            <p:nvSpPr>
              <p:cNvPr id="10303" name="Oval 125"/>
              <p:cNvSpPr>
                <a:spLocks noChangeArrowheads="1"/>
              </p:cNvSpPr>
              <p:nvPr/>
            </p:nvSpPr>
            <p:spPr bwMode="auto">
              <a:xfrm>
                <a:off x="340" y="2160"/>
                <a:ext cx="45" cy="45"/>
              </a:xfrm>
              <a:prstGeom prst="ellipse">
                <a:avLst/>
              </a:prstGeom>
              <a:solidFill>
                <a:srgbClr val="C00F0F">
                  <a:alpha val="79999"/>
                </a:srgbClr>
              </a:solidFill>
              <a:ln w="3175" algn="ctr">
                <a:solidFill>
                  <a:srgbClr val="FF6614">
                    <a:alpha val="79999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288" name="Group 126"/>
            <p:cNvGrpSpPr>
              <a:grpSpLocks/>
            </p:cNvGrpSpPr>
            <p:nvPr/>
          </p:nvGrpSpPr>
          <p:grpSpPr bwMode="auto">
            <a:xfrm>
              <a:off x="8569325" y="3927475"/>
              <a:ext cx="71438" cy="503238"/>
              <a:chOff x="340" y="1888"/>
              <a:chExt cx="45" cy="317"/>
            </a:xfrm>
          </p:grpSpPr>
          <p:sp>
            <p:nvSpPr>
              <p:cNvPr id="10300" name="Oval 127"/>
              <p:cNvSpPr>
                <a:spLocks noChangeArrowheads="1"/>
              </p:cNvSpPr>
              <p:nvPr/>
            </p:nvSpPr>
            <p:spPr bwMode="auto">
              <a:xfrm>
                <a:off x="340" y="1888"/>
                <a:ext cx="45" cy="45"/>
              </a:xfrm>
              <a:prstGeom prst="ellipse">
                <a:avLst/>
              </a:prstGeom>
              <a:solidFill>
                <a:srgbClr val="C00F0F">
                  <a:alpha val="79999"/>
                </a:srgbClr>
              </a:solidFill>
              <a:ln w="3175" algn="ctr">
                <a:solidFill>
                  <a:srgbClr val="FF6614">
                    <a:alpha val="79999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/>
                <a:endParaRPr lang="de-DE"/>
              </a:p>
            </p:txBody>
          </p:sp>
          <p:sp>
            <p:nvSpPr>
              <p:cNvPr id="10301" name="Oval 128"/>
              <p:cNvSpPr>
                <a:spLocks noChangeArrowheads="1"/>
              </p:cNvSpPr>
              <p:nvPr/>
            </p:nvSpPr>
            <p:spPr bwMode="auto">
              <a:xfrm>
                <a:off x="340" y="2160"/>
                <a:ext cx="45" cy="45"/>
              </a:xfrm>
              <a:prstGeom prst="ellipse">
                <a:avLst/>
              </a:prstGeom>
              <a:solidFill>
                <a:srgbClr val="C00F0F">
                  <a:alpha val="79999"/>
                </a:srgbClr>
              </a:solidFill>
              <a:ln w="3175" algn="ctr">
                <a:solidFill>
                  <a:srgbClr val="FF6614">
                    <a:alpha val="79999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289" name="Group 129"/>
            <p:cNvGrpSpPr>
              <a:grpSpLocks/>
            </p:cNvGrpSpPr>
            <p:nvPr/>
          </p:nvGrpSpPr>
          <p:grpSpPr bwMode="auto">
            <a:xfrm>
              <a:off x="8785225" y="3927475"/>
              <a:ext cx="71438" cy="503238"/>
              <a:chOff x="340" y="1888"/>
              <a:chExt cx="45" cy="317"/>
            </a:xfrm>
          </p:grpSpPr>
          <p:sp>
            <p:nvSpPr>
              <p:cNvPr id="10298" name="Oval 130"/>
              <p:cNvSpPr>
                <a:spLocks noChangeArrowheads="1"/>
              </p:cNvSpPr>
              <p:nvPr/>
            </p:nvSpPr>
            <p:spPr bwMode="auto">
              <a:xfrm>
                <a:off x="340" y="1888"/>
                <a:ext cx="45" cy="45"/>
              </a:xfrm>
              <a:prstGeom prst="ellipse">
                <a:avLst/>
              </a:prstGeom>
              <a:solidFill>
                <a:srgbClr val="C00F0F">
                  <a:alpha val="79999"/>
                </a:srgbClr>
              </a:solidFill>
              <a:ln w="3175" algn="ctr">
                <a:solidFill>
                  <a:srgbClr val="FF6614">
                    <a:alpha val="79999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/>
                <a:endParaRPr lang="de-DE"/>
              </a:p>
            </p:txBody>
          </p:sp>
          <p:sp>
            <p:nvSpPr>
              <p:cNvPr id="10299" name="Oval 131"/>
              <p:cNvSpPr>
                <a:spLocks noChangeArrowheads="1"/>
              </p:cNvSpPr>
              <p:nvPr/>
            </p:nvSpPr>
            <p:spPr bwMode="auto">
              <a:xfrm>
                <a:off x="340" y="2160"/>
                <a:ext cx="45" cy="45"/>
              </a:xfrm>
              <a:prstGeom prst="ellipse">
                <a:avLst/>
              </a:prstGeom>
              <a:solidFill>
                <a:srgbClr val="C00F0F">
                  <a:alpha val="79999"/>
                </a:srgbClr>
              </a:solidFill>
              <a:ln w="3175" algn="ctr">
                <a:solidFill>
                  <a:srgbClr val="FF6614">
                    <a:alpha val="79999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0290" name="Line 263"/>
            <p:cNvSpPr>
              <a:spLocks noChangeShapeType="1"/>
            </p:cNvSpPr>
            <p:nvPr/>
          </p:nvSpPr>
          <p:spPr bwMode="auto">
            <a:xfrm>
              <a:off x="6408738" y="4719638"/>
              <a:ext cx="0" cy="287337"/>
            </a:xfrm>
            <a:prstGeom prst="line">
              <a:avLst/>
            </a:prstGeom>
            <a:noFill/>
            <a:ln w="19050">
              <a:solidFill>
                <a:schemeClr val="tx1">
                  <a:alpha val="79999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10291" name="Line 265"/>
            <p:cNvSpPr>
              <a:spLocks noChangeShapeType="1"/>
            </p:cNvSpPr>
            <p:nvPr/>
          </p:nvSpPr>
          <p:spPr bwMode="auto">
            <a:xfrm>
              <a:off x="6264275" y="4862513"/>
              <a:ext cx="576263" cy="0"/>
            </a:xfrm>
            <a:prstGeom prst="line">
              <a:avLst/>
            </a:prstGeom>
            <a:noFill/>
            <a:ln w="19050">
              <a:solidFill>
                <a:schemeClr val="tx1">
                  <a:alpha val="79999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10292" name="Text Box 266"/>
            <p:cNvSpPr txBox="1">
              <a:spLocks noChangeArrowheads="1"/>
            </p:cNvSpPr>
            <p:nvPr/>
          </p:nvSpPr>
          <p:spPr bwMode="auto">
            <a:xfrm>
              <a:off x="6588125" y="4826000"/>
              <a:ext cx="93662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4EBF0">
                      <a:alpha val="79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rgbClr val="326EC2">
                      <a:alpha val="79999"/>
                    </a:srgb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sz="1800"/>
                <a:t>3m</a:t>
              </a:r>
            </a:p>
          </p:txBody>
        </p:sp>
        <p:sp>
          <p:nvSpPr>
            <p:cNvPr id="10293" name="Line 267"/>
            <p:cNvSpPr>
              <a:spLocks noChangeShapeType="1"/>
            </p:cNvSpPr>
            <p:nvPr/>
          </p:nvSpPr>
          <p:spPr bwMode="auto">
            <a:xfrm>
              <a:off x="6624638" y="4719638"/>
              <a:ext cx="0" cy="287337"/>
            </a:xfrm>
            <a:prstGeom prst="line">
              <a:avLst/>
            </a:prstGeom>
            <a:noFill/>
            <a:ln w="19050">
              <a:solidFill>
                <a:schemeClr val="tx1">
                  <a:alpha val="79999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10295" name="AutoShape 275"/>
            <p:cNvSpPr>
              <a:spLocks noChangeArrowheads="1"/>
            </p:cNvSpPr>
            <p:nvPr/>
          </p:nvSpPr>
          <p:spPr bwMode="auto">
            <a:xfrm>
              <a:off x="2843213" y="3206750"/>
              <a:ext cx="1441450" cy="360363"/>
            </a:xfrm>
            <a:prstGeom prst="leftArrow">
              <a:avLst>
                <a:gd name="adj1" fmla="val 50000"/>
                <a:gd name="adj2" fmla="val 100000"/>
              </a:avLst>
            </a:prstGeom>
            <a:noFill/>
            <a:ln w="3175" algn="ctr">
              <a:solidFill>
                <a:schemeClr val="tx1">
                  <a:alpha val="79999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1D1DD">
                      <a:alpha val="79999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10296" name="AutoShape 276"/>
            <p:cNvSpPr>
              <a:spLocks noChangeArrowheads="1"/>
            </p:cNvSpPr>
            <p:nvPr/>
          </p:nvSpPr>
          <p:spPr bwMode="auto">
            <a:xfrm>
              <a:off x="2914650" y="3998913"/>
              <a:ext cx="1370013" cy="360362"/>
            </a:xfrm>
            <a:prstGeom prst="rightArrow">
              <a:avLst>
                <a:gd name="adj1" fmla="val 50000"/>
                <a:gd name="adj2" fmla="val 95044"/>
              </a:avLst>
            </a:prstGeom>
            <a:noFill/>
            <a:ln w="3175" algn="ctr">
              <a:solidFill>
                <a:schemeClr val="tx1">
                  <a:alpha val="79999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4EBF0">
                      <a:alpha val="79999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</p:grp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Intelligentes Straßenerhaltungs-Management</a:t>
            </a:r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Flächendeckende Tragfähigkeitsanalyse - Messpunkte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8" name="Pfeil nach rechts 7"/>
          <p:cNvSpPr/>
          <p:nvPr/>
        </p:nvSpPr>
        <p:spPr bwMode="auto">
          <a:xfrm>
            <a:off x="640400" y="1906934"/>
            <a:ext cx="366605" cy="288305"/>
          </a:xfrm>
          <a:prstGeom prst="rightArrow">
            <a:avLst/>
          </a:prstGeom>
          <a:solidFill>
            <a:srgbClr val="0070B7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09.04.2014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1698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FB0DF00-A882-4CB4-A20B-A062C5E97079}" type="slidenum">
              <a:rPr lang="de-DE" sz="800" smtClean="0"/>
              <a:pPr eaLnBrk="1" hangingPunct="1"/>
              <a:t>18</a:t>
            </a:fld>
            <a:endParaRPr lang="de-DE" sz="800" smtClean="0"/>
          </a:p>
        </p:txBody>
      </p:sp>
      <p:sp>
        <p:nvSpPr>
          <p:cNvPr id="11268" name="Text Box 8"/>
          <p:cNvSpPr txBox="1">
            <a:spLocks noChangeArrowheads="1"/>
          </p:cNvSpPr>
          <p:nvPr/>
        </p:nvSpPr>
        <p:spPr bwMode="auto">
          <a:xfrm>
            <a:off x="468000" y="1268815"/>
            <a:ext cx="8136705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4EBF0">
                    <a:alpha val="7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326EC2">
                    <a:alpha val="79999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dirty="0"/>
              <a:t>Die Ergebnisse werden in einem Streckenband der maximalen Einsenkungen </a:t>
            </a:r>
            <a:r>
              <a:rPr lang="de-DE" dirty="0" smtClean="0"/>
              <a:t>mitgeteilt.</a:t>
            </a:r>
            <a:endParaRPr lang="de-DE" sz="1400" dirty="0"/>
          </a:p>
        </p:txBody>
      </p:sp>
      <p:pic>
        <p:nvPicPr>
          <p:cNvPr id="11269" name="Grafi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78" y="1881106"/>
            <a:ext cx="8027987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Intelligentes Straßenerhaltungs-Management</a:t>
            </a:r>
            <a:endParaRPr lang="de-DE"/>
          </a:p>
        </p:txBody>
      </p:sp>
      <p:sp>
        <p:nvSpPr>
          <p:cNvPr id="9" name="Titel 4"/>
          <p:cNvSpPr>
            <a:spLocks noGrp="1"/>
          </p:cNvSpPr>
          <p:nvPr>
            <p:ph type="title"/>
          </p:nvPr>
        </p:nvSpPr>
        <p:spPr>
          <a:xfrm>
            <a:off x="539750" y="2"/>
            <a:ext cx="8049446" cy="893850"/>
          </a:xfrm>
        </p:spPr>
        <p:txBody>
          <a:bodyPr/>
          <a:lstStyle/>
          <a:p>
            <a:r>
              <a:rPr lang="de-DE" dirty="0"/>
              <a:t>Flächendeckende Tragfähigkeitsanalyse - </a:t>
            </a:r>
            <a:r>
              <a:rPr lang="de-DE" dirty="0" smtClean="0"/>
              <a:t>Auswertung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09.04.2014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07754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B1985B5-02A9-4B69-8B53-EAD9C1CA37CA}" type="slidenum">
              <a:rPr lang="de-DE" sz="800" smtClean="0"/>
              <a:pPr eaLnBrk="1" hangingPunct="1"/>
              <a:t>19</a:t>
            </a:fld>
            <a:endParaRPr lang="de-DE" sz="800" smtClean="0"/>
          </a:p>
        </p:txBody>
      </p:sp>
      <p:sp>
        <p:nvSpPr>
          <p:cNvPr id="12291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8000" y="1190256"/>
            <a:ext cx="8064501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180975" indent="-180975">
              <a:spcAft>
                <a:spcPts val="600"/>
              </a:spcAft>
              <a:buClr>
                <a:srgbClr val="000000"/>
              </a:buClr>
              <a:buSzPts val="1600"/>
              <a:buFont typeface="Wingdings"/>
              <a:buChar char="§"/>
            </a:pPr>
            <a:r>
              <a:rPr lang="de-DE" dirty="0" smtClean="0">
                <a:cs typeface="Arial" charset="0"/>
              </a:rPr>
              <a:t>Nach FGSV</a:t>
            </a:r>
            <a:r>
              <a:rPr lang="de-DE" sz="1200" kern="0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1)</a:t>
            </a:r>
            <a:r>
              <a:rPr lang="de-DE" dirty="0" smtClean="0">
                <a:cs typeface="Arial" charset="0"/>
              </a:rPr>
              <a:t> Arbeitspapier </a:t>
            </a:r>
            <a:r>
              <a:rPr lang="de-DE" dirty="0">
                <a:cs typeface="Arial" charset="0"/>
              </a:rPr>
              <a:t>Tragfähigkeit von </a:t>
            </a:r>
            <a:r>
              <a:rPr lang="de-DE" dirty="0" smtClean="0">
                <a:cs typeface="Arial" charset="0"/>
              </a:rPr>
              <a:t>Straßenbefestigungen</a:t>
            </a:r>
          </a:p>
          <a:p>
            <a:pPr marL="180975" indent="-180975">
              <a:spcAft>
                <a:spcPts val="600"/>
              </a:spcAft>
              <a:buClr>
                <a:srgbClr val="000000"/>
              </a:buClr>
              <a:buSzPts val="1600"/>
              <a:buFont typeface="Wingdings"/>
              <a:buChar char="§"/>
            </a:pPr>
            <a:r>
              <a:rPr lang="de-DE" dirty="0" smtClean="0">
                <a:cs typeface="Arial" charset="0"/>
              </a:rPr>
              <a:t>Standardauswertung</a:t>
            </a:r>
            <a:r>
              <a:rPr lang="de-DE" dirty="0">
                <a:cs typeface="Arial" charset="0"/>
              </a:rPr>
              <a:t>: Zuordnung von Einsenkungsmessungen zu Erneuerungsklassen </a:t>
            </a:r>
            <a:r>
              <a:rPr lang="de-DE" dirty="0" smtClean="0">
                <a:cs typeface="Arial" charset="0"/>
              </a:rPr>
              <a:t>in </a:t>
            </a:r>
            <a:r>
              <a:rPr lang="de-DE" dirty="0">
                <a:cs typeface="Arial" charset="0"/>
              </a:rPr>
              <a:t>Abhängigkeit von der angestrebten Bauklasse</a:t>
            </a:r>
          </a:p>
          <a:p>
            <a:pPr marL="180975" indent="-180975" eaLnBrk="0" hangingPunct="0"/>
            <a:endParaRPr lang="de-DE" dirty="0">
              <a:cs typeface="Arial" charset="0"/>
            </a:endParaRPr>
          </a:p>
        </p:txBody>
      </p:sp>
      <p:graphicFrame>
        <p:nvGraphicFramePr>
          <p:cNvPr id="401484" name="Group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735341"/>
              </p:ext>
            </p:extLst>
          </p:nvPr>
        </p:nvGraphicFramePr>
        <p:xfrm>
          <a:off x="757536" y="2420888"/>
          <a:ext cx="7634288" cy="3155572"/>
        </p:xfrm>
        <a:graphic>
          <a:graphicData uri="http://schemas.openxmlformats.org/drawingml/2006/table">
            <a:tbl>
              <a:tblPr/>
              <a:tblGrid>
                <a:gridCol w="2160588"/>
                <a:gridCol w="1079500"/>
                <a:gridCol w="1081087"/>
                <a:gridCol w="1152525"/>
                <a:gridCol w="1047750"/>
                <a:gridCol w="1112838"/>
              </a:tblGrid>
              <a:tr h="3032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Erneuerungsklasse</a:t>
                      </a:r>
                      <a:endParaRPr kumimoji="0" 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angestrebte Bauklasse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6671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II</a:t>
                      </a: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III</a:t>
                      </a: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IV</a:t>
                      </a: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</a:t>
                      </a: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grundhafte Erneuerung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 0,75 mm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 0,85 mm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 0,90 mm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 0,95 mm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 1,10 mm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</a:tr>
              <a:tr h="3667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 1</a:t>
                      </a:r>
                      <a:b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Überbauungsdicke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≤ 0,75 mm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≤ 0,85 mm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≤ 0,90 mm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≤ 0,95 mm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≤ 1,10 mm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32385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 cm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 cm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 cm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 cm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 cm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3667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 2</a:t>
                      </a:r>
                      <a:b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Überbauungsdicke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≤ 0,60 mm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≤ 0,68 mm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≤ 0,74 mm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≤ 0,82 mm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≤ 0,94 mm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36671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 cm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 cm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 cm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 cm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 cm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6413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ausreichende</a:t>
                      </a:r>
                      <a:b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Tragfähigkeit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(Deckensanierung)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≤ 0,30 mm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≤ 0,38 mm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≤ 0,46 mm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≤ 0,55 mm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≤ 0,70 mm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sp>
        <p:nvSpPr>
          <p:cNvPr id="12350" name="Rectangle 65"/>
          <p:cNvSpPr>
            <a:spLocks noChangeArrowheads="1"/>
          </p:cNvSpPr>
          <p:nvPr/>
        </p:nvSpPr>
        <p:spPr bwMode="auto">
          <a:xfrm>
            <a:off x="755576" y="2402928"/>
            <a:ext cx="7634288" cy="31670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Intelligentes Straßenerhaltungs-Management</a:t>
            </a:r>
            <a:endParaRPr lang="de-DE"/>
          </a:p>
        </p:txBody>
      </p:sp>
      <p:sp>
        <p:nvSpPr>
          <p:cNvPr id="10" name="Titel 4"/>
          <p:cNvSpPr>
            <a:spLocks noGrp="1"/>
          </p:cNvSpPr>
          <p:nvPr>
            <p:ph type="title"/>
          </p:nvPr>
        </p:nvSpPr>
        <p:spPr>
          <a:xfrm>
            <a:off x="539750" y="2"/>
            <a:ext cx="8049446" cy="893850"/>
          </a:xfrm>
        </p:spPr>
        <p:txBody>
          <a:bodyPr/>
          <a:lstStyle/>
          <a:p>
            <a:r>
              <a:rPr lang="de-DE" dirty="0"/>
              <a:t>Flächendeckende Tragfähigkeitsanalyse - </a:t>
            </a:r>
            <a:r>
              <a:rPr lang="de-DE" dirty="0" smtClean="0"/>
              <a:t>Auswertung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520758" y="5921075"/>
            <a:ext cx="5616168" cy="28736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1000" dirty="0" smtClean="0">
                <a:cs typeface="Arial" charset="0"/>
              </a:rPr>
              <a:t>1) </a:t>
            </a:r>
            <a:r>
              <a:rPr lang="de-DE" sz="1000" dirty="0" smtClean="0"/>
              <a:t>Forschungsgesellschaft </a:t>
            </a:r>
            <a:r>
              <a:rPr lang="de-DE" sz="1000" dirty="0"/>
              <a:t>für Straßen- und </a:t>
            </a:r>
            <a:r>
              <a:rPr lang="de-DE" sz="1000" dirty="0" smtClean="0"/>
              <a:t>Verkehrswesen</a:t>
            </a:r>
            <a:endParaRPr lang="de-DE" sz="100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09.04.2014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30240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Leistungspaket: </a:t>
            </a:r>
            <a:br>
              <a:rPr lang="de-DE" dirty="0" smtClean="0"/>
            </a:br>
            <a:r>
              <a:rPr lang="de-DE" dirty="0" smtClean="0"/>
              <a:t>Intelligentes Straßenerhaltungs-Management.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Intelligentes Straßenerhaltungs-Management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CD513-A99A-4064-983A-6F4D1974C28F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sp>
        <p:nvSpPr>
          <p:cNvPr id="8" name="Gleichschenkliges Dreieck 7"/>
          <p:cNvSpPr/>
          <p:nvPr/>
        </p:nvSpPr>
        <p:spPr bwMode="auto">
          <a:xfrm rot="5400000">
            <a:off x="1940119" y="2028433"/>
            <a:ext cx="2088232" cy="280854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539750" y="1144773"/>
            <a:ext cx="2279302" cy="648511"/>
          </a:xfrm>
          <a:prstGeom prst="rect">
            <a:avLst/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rgbClr val="004068"/>
              </a:buClr>
            </a:pPr>
            <a:r>
              <a:rPr lang="de-DE" sz="1400" b="1" dirty="0" smtClean="0">
                <a:solidFill>
                  <a:schemeClr val="bg1"/>
                </a:solidFill>
              </a:rPr>
              <a:t>Zustandserfassung und –</a:t>
            </a:r>
            <a:r>
              <a:rPr lang="de-DE" sz="1400" b="1" dirty="0" err="1" smtClean="0">
                <a:solidFill>
                  <a:schemeClr val="bg1"/>
                </a:solidFill>
              </a:rPr>
              <a:t>bewertung</a:t>
            </a:r>
            <a:r>
              <a:rPr lang="de-DE" sz="1400" b="1" dirty="0" smtClean="0">
                <a:solidFill>
                  <a:schemeClr val="bg1"/>
                </a:solidFill>
              </a:rPr>
              <a:t> (ZEB)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514994" y="1793956"/>
            <a:ext cx="1079922" cy="1142501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visuell</a:t>
            </a:r>
          </a:p>
        </p:txBody>
      </p:sp>
      <p:sp>
        <p:nvSpPr>
          <p:cNvPr id="17" name="Rechteck 16"/>
          <p:cNvSpPr/>
          <p:nvPr/>
        </p:nvSpPr>
        <p:spPr bwMode="auto">
          <a:xfrm>
            <a:off x="1739130" y="1803142"/>
            <a:ext cx="1079922" cy="1142501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mess-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technisch</a:t>
            </a:r>
          </a:p>
        </p:txBody>
      </p:sp>
      <p:sp>
        <p:nvSpPr>
          <p:cNvPr id="9" name="Rechteck 8"/>
          <p:cNvSpPr/>
          <p:nvPr/>
        </p:nvSpPr>
        <p:spPr bwMode="auto">
          <a:xfrm>
            <a:off x="530125" y="2968078"/>
            <a:ext cx="2304058" cy="244898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200" dirty="0"/>
              <a:t>bereits vorhanden</a:t>
            </a:r>
          </a:p>
        </p:txBody>
      </p:sp>
      <p:grpSp>
        <p:nvGrpSpPr>
          <p:cNvPr id="12" name="Gruppieren 11"/>
          <p:cNvGrpSpPr/>
          <p:nvPr/>
        </p:nvGrpSpPr>
        <p:grpSpPr>
          <a:xfrm>
            <a:off x="6300192" y="1144773"/>
            <a:ext cx="2305646" cy="2068203"/>
            <a:chOff x="3347864" y="4149080"/>
            <a:chExt cx="2305646" cy="2068203"/>
          </a:xfrm>
        </p:grpSpPr>
        <p:sp>
          <p:nvSpPr>
            <p:cNvPr id="28" name="Rectangle 5"/>
            <p:cNvSpPr>
              <a:spLocks noChangeArrowheads="1"/>
            </p:cNvSpPr>
            <p:nvPr/>
          </p:nvSpPr>
          <p:spPr bwMode="auto">
            <a:xfrm>
              <a:off x="3347865" y="4149080"/>
              <a:ext cx="2305645" cy="648511"/>
            </a:xfrm>
            <a:prstGeom prst="rect">
              <a:avLst/>
            </a:prstGeom>
            <a:solidFill>
              <a:schemeClr val="tx2"/>
            </a:solidFill>
            <a:ln w="9525" algn="ctr">
              <a:noFill/>
              <a:miter lim="800000"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Clr>
                  <a:srgbClr val="004068"/>
                </a:buClr>
              </a:pPr>
              <a:r>
                <a:rPr lang="de-DE" sz="1400" b="1" dirty="0" smtClean="0">
                  <a:solidFill>
                    <a:schemeClr val="bg1"/>
                  </a:solidFill>
                </a:rPr>
                <a:t>Zustandsentwicklung (Prognose)</a:t>
              </a:r>
              <a:endParaRPr lang="de-D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Rectangle 9"/>
            <p:cNvSpPr>
              <a:spLocks noChangeArrowheads="1"/>
            </p:cNvSpPr>
            <p:nvPr/>
          </p:nvSpPr>
          <p:spPr bwMode="auto">
            <a:xfrm>
              <a:off x="3347864" y="4797591"/>
              <a:ext cx="2305646" cy="1419692"/>
            </a:xfrm>
            <a:prstGeom prst="rect">
              <a:avLst/>
            </a:prstGeom>
            <a:solidFill>
              <a:schemeClr val="accent6"/>
            </a:solidFill>
            <a:ln w="9525" algn="ctr">
              <a:noFill/>
              <a:miter lim="800000"/>
              <a:headEnd/>
              <a:tailEnd/>
            </a:ln>
            <a:extLst/>
          </p:spPr>
          <p:txBody>
            <a:bodyPr lIns="90488" tIns="44450" rIns="90488" bIns="44450"/>
            <a:lstStyle/>
            <a:p>
              <a:pPr>
                <a:spcBef>
                  <a:spcPct val="30000"/>
                </a:spcBef>
              </a:pPr>
              <a:r>
                <a:rPr lang="de-DE" sz="1200" dirty="0" smtClean="0"/>
                <a:t>Prognose der Zustandsentwicklung unter Berücksichtigung bestimmter Parameter</a:t>
              </a:r>
              <a:endParaRPr lang="de-DE" sz="1200" dirty="0"/>
            </a:p>
          </p:txBody>
        </p:sp>
      </p:grpSp>
      <p:grpSp>
        <p:nvGrpSpPr>
          <p:cNvPr id="10" name="Gruppieren 9"/>
          <p:cNvGrpSpPr/>
          <p:nvPr/>
        </p:nvGrpSpPr>
        <p:grpSpPr>
          <a:xfrm>
            <a:off x="3304731" y="1134833"/>
            <a:ext cx="2305646" cy="2078143"/>
            <a:chOff x="6289177" y="4139140"/>
            <a:chExt cx="2305646" cy="2078143"/>
          </a:xfrm>
        </p:grpSpPr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6289178" y="4139140"/>
              <a:ext cx="2305645" cy="648511"/>
            </a:xfrm>
            <a:prstGeom prst="rect">
              <a:avLst/>
            </a:prstGeom>
            <a:solidFill>
              <a:schemeClr val="tx2"/>
            </a:solidFill>
            <a:ln w="9525" algn="ctr">
              <a:noFill/>
              <a:miter lim="800000"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Clr>
                  <a:srgbClr val="004068"/>
                </a:buClr>
              </a:pPr>
              <a:r>
                <a:rPr lang="de-DE" sz="1400" b="1" dirty="0" smtClean="0">
                  <a:solidFill>
                    <a:schemeClr val="bg1"/>
                  </a:solidFill>
                </a:rPr>
                <a:t>Ermittlung des Sanierungsbedarfs bei kritischen Abschnitten </a:t>
              </a:r>
              <a:endParaRPr lang="de-D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Rectangle 9"/>
            <p:cNvSpPr>
              <a:spLocks noChangeArrowheads="1"/>
            </p:cNvSpPr>
            <p:nvPr/>
          </p:nvSpPr>
          <p:spPr bwMode="auto">
            <a:xfrm>
              <a:off x="6289177" y="4787651"/>
              <a:ext cx="2305646" cy="1429632"/>
            </a:xfrm>
            <a:prstGeom prst="rect">
              <a:avLst/>
            </a:prstGeom>
            <a:solidFill>
              <a:schemeClr val="accent6"/>
            </a:solidFill>
            <a:ln w="9525" algn="ctr">
              <a:noFill/>
              <a:miter lim="800000"/>
              <a:headEnd/>
              <a:tailEnd/>
            </a:ln>
            <a:extLst/>
          </p:spPr>
          <p:txBody>
            <a:bodyPr lIns="90488" tIns="44450" rIns="90488" bIns="44450"/>
            <a:lstStyle/>
            <a:p>
              <a:pPr marL="182563" indent="-182563">
                <a:spcBef>
                  <a:spcPct val="30000"/>
                </a:spcBef>
                <a:buFont typeface="Wingdings" pitchFamily="2" charset="2"/>
                <a:buChar char="§"/>
              </a:pPr>
              <a:r>
                <a:rPr lang="de-DE" sz="1200" dirty="0" smtClean="0"/>
                <a:t>Tragfähigkeitsanalyse und Substanzbewertung </a:t>
              </a:r>
            </a:p>
            <a:p>
              <a:pPr marL="182563" indent="-182563">
                <a:spcBef>
                  <a:spcPct val="30000"/>
                </a:spcBef>
                <a:buFont typeface="Wingdings" pitchFamily="2" charset="2"/>
                <a:buChar char="§"/>
              </a:pPr>
              <a:r>
                <a:rPr lang="de-DE" sz="1200" dirty="0" smtClean="0"/>
                <a:t>Technisch-wirtschaftliche Maßnahmenoptimierung</a:t>
              </a:r>
            </a:p>
            <a:p>
              <a:pPr marL="182563" indent="-182563">
                <a:spcBef>
                  <a:spcPct val="30000"/>
                </a:spcBef>
                <a:buFont typeface="Wingdings" pitchFamily="2" charset="2"/>
                <a:buChar char="§"/>
              </a:pPr>
              <a:endParaRPr lang="de-DE" sz="1200" dirty="0"/>
            </a:p>
          </p:txBody>
        </p:sp>
      </p:grpSp>
      <p:sp>
        <p:nvSpPr>
          <p:cNvPr id="14" name="Gleichschenkliges Dreieck 13"/>
          <p:cNvSpPr/>
          <p:nvPr/>
        </p:nvSpPr>
        <p:spPr bwMode="auto">
          <a:xfrm rot="10800000">
            <a:off x="513405" y="3284983"/>
            <a:ext cx="2305645" cy="388789"/>
          </a:xfrm>
          <a:prstGeom prst="triangle">
            <a:avLst/>
          </a:prstGeom>
          <a:solidFill>
            <a:schemeClr val="accent2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9750" y="4941168"/>
            <a:ext cx="8064498" cy="864072"/>
          </a:xfrm>
          <a:prstGeom prst="rect">
            <a:avLst/>
          </a:prstGeom>
          <a:solidFill>
            <a:schemeClr val="dk2"/>
          </a:solidFill>
          <a:ln w="3175" algn="ctr">
            <a:noFill/>
            <a:miter lim="800000"/>
            <a:headEnd/>
            <a:tailEnd/>
          </a:ln>
        </p:spPr>
        <p:txBody>
          <a:bodyPr lIns="90488" tIns="44450" rIns="90488" bIns="44450" anchor="ctr" anchorCtr="0"/>
          <a:lstStyle/>
          <a:p>
            <a:pPr algn="ctr">
              <a:spcBef>
                <a:spcPct val="30000"/>
              </a:spcBef>
              <a:buClr>
                <a:schemeClr val="tx2"/>
              </a:buClr>
            </a:pPr>
            <a:r>
              <a:rPr lang="de-DE" b="1" dirty="0" smtClean="0">
                <a:solidFill>
                  <a:schemeClr val="lt1"/>
                </a:solidFill>
                <a:latin typeface="+mn-lt"/>
              </a:rPr>
              <a:t>Gesicherte Entscheidungsgrundlage in der Budgetplanung.</a:t>
            </a:r>
          </a:p>
          <a:p>
            <a:pPr algn="ctr">
              <a:spcBef>
                <a:spcPct val="30000"/>
              </a:spcBef>
              <a:buClr>
                <a:schemeClr val="tx2"/>
              </a:buClr>
            </a:pPr>
            <a:r>
              <a:rPr lang="de-DE" b="1" dirty="0">
                <a:solidFill>
                  <a:schemeClr val="lt1"/>
                </a:solidFill>
              </a:rPr>
              <a:t>Wirtschaftliche </a:t>
            </a:r>
            <a:r>
              <a:rPr lang="de-DE" b="1" dirty="0" smtClean="0">
                <a:solidFill>
                  <a:schemeClr val="lt1"/>
                </a:solidFill>
              </a:rPr>
              <a:t>Erhaltungsstrategie </a:t>
            </a:r>
            <a:r>
              <a:rPr lang="de-DE" b="1" dirty="0" smtClean="0">
                <a:solidFill>
                  <a:schemeClr val="bg1"/>
                </a:solidFill>
              </a:rPr>
              <a:t>(</a:t>
            </a:r>
            <a:r>
              <a:rPr lang="de-DE" b="1" dirty="0" smtClean="0">
                <a:solidFill>
                  <a:schemeClr val="bg1"/>
                </a:solidFill>
                <a:latin typeface="+mn-lt"/>
              </a:rPr>
              <a:t>Einsparpotenzial von bis zu 30%).</a:t>
            </a:r>
            <a:endParaRPr lang="de-DE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539552" y="3706463"/>
            <a:ext cx="2277913" cy="687516"/>
          </a:xfrm>
          <a:prstGeom prst="rect">
            <a:avLst/>
          </a:prstGeom>
          <a:solidFill>
            <a:schemeClr val="accent3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Identifikation von </a:t>
            </a:r>
            <a:b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lang="de-DE" sz="1400" dirty="0" smtClean="0"/>
              <a:t>kritischen A</a:t>
            </a: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bschnitten</a:t>
            </a:r>
          </a:p>
        </p:txBody>
      </p:sp>
      <p:sp>
        <p:nvSpPr>
          <p:cNvPr id="26" name="Gleichschenkliges Dreieck 25"/>
          <p:cNvSpPr/>
          <p:nvPr/>
        </p:nvSpPr>
        <p:spPr bwMode="auto">
          <a:xfrm rot="10800000">
            <a:off x="3304732" y="3284983"/>
            <a:ext cx="2305645" cy="388789"/>
          </a:xfrm>
          <a:prstGeom prst="triangle">
            <a:avLst/>
          </a:prstGeom>
          <a:solidFill>
            <a:schemeClr val="accent2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Rechteck 26"/>
          <p:cNvSpPr/>
          <p:nvPr/>
        </p:nvSpPr>
        <p:spPr bwMode="auto">
          <a:xfrm>
            <a:off x="3401292" y="3706588"/>
            <a:ext cx="2305646" cy="687516"/>
          </a:xfrm>
          <a:prstGeom prst="rect">
            <a:avLst/>
          </a:prstGeom>
          <a:solidFill>
            <a:schemeClr val="accent3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Dringlichkeitsreihung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und Sanierungsempfehlung </a:t>
            </a:r>
          </a:p>
        </p:txBody>
      </p:sp>
      <p:sp>
        <p:nvSpPr>
          <p:cNvPr id="29" name="Gleichschenkliges Dreieck 28"/>
          <p:cNvSpPr/>
          <p:nvPr/>
        </p:nvSpPr>
        <p:spPr bwMode="auto">
          <a:xfrm rot="10800000">
            <a:off x="6305493" y="3284983"/>
            <a:ext cx="2305645" cy="388789"/>
          </a:xfrm>
          <a:prstGeom prst="triangle">
            <a:avLst/>
          </a:prstGeom>
          <a:solidFill>
            <a:schemeClr val="accent2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Rechteck 29"/>
          <p:cNvSpPr/>
          <p:nvPr/>
        </p:nvSpPr>
        <p:spPr bwMode="auto">
          <a:xfrm>
            <a:off x="6289176" y="3716338"/>
            <a:ext cx="2303073" cy="687516"/>
          </a:xfrm>
          <a:prstGeom prst="rect">
            <a:avLst/>
          </a:prstGeom>
          <a:solidFill>
            <a:schemeClr val="accent3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Zusätzliche </a:t>
            </a:r>
            <a:b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Entscheidungshilfe</a:t>
            </a:r>
          </a:p>
        </p:txBody>
      </p:sp>
      <p:sp>
        <p:nvSpPr>
          <p:cNvPr id="11" name="Gleichschenkliges Dreieck 10"/>
          <p:cNvSpPr/>
          <p:nvPr/>
        </p:nvSpPr>
        <p:spPr bwMode="auto">
          <a:xfrm rot="10800000">
            <a:off x="539748" y="4509131"/>
            <a:ext cx="8052499" cy="432036"/>
          </a:xfrm>
          <a:prstGeom prst="triangle">
            <a:avLst/>
          </a:prstGeom>
          <a:solidFill>
            <a:schemeClr val="accent2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Gleichschenkliges Dreieck 30"/>
          <p:cNvSpPr/>
          <p:nvPr/>
        </p:nvSpPr>
        <p:spPr bwMode="auto">
          <a:xfrm rot="5400000">
            <a:off x="5112060" y="2024845"/>
            <a:ext cx="2088232" cy="288032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Gleichschenkliges Dreieck 31"/>
          <p:cNvSpPr/>
          <p:nvPr/>
        </p:nvSpPr>
        <p:spPr bwMode="auto">
          <a:xfrm rot="16200000">
            <a:off x="4680013" y="2024844"/>
            <a:ext cx="2088232" cy="288033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09.04.2014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277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Flächendeckende Tragfähigkeitsanalyse - </a:t>
            </a:r>
            <a:r>
              <a:rPr lang="de-DE" dirty="0" smtClean="0"/>
              <a:t>Ergebnis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Intelligentes Straßenerhaltungs-Management</a:t>
            </a:r>
            <a:endParaRPr lang="de-DE"/>
          </a:p>
        </p:txBody>
      </p:sp>
      <p:sp>
        <p:nvSpPr>
          <p:cNvPr id="13316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3A8FA5-3E48-49F5-8CCF-15433EAEA9A8}" type="slidenum">
              <a:rPr lang="de-DE" sz="800" smtClean="0"/>
              <a:pPr eaLnBrk="1" hangingPunct="1"/>
              <a:t>20</a:t>
            </a:fld>
            <a:endParaRPr lang="de-DE" sz="800" smtClean="0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468000" y="1267200"/>
            <a:ext cx="8064500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>
                    <a:alpha val="7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326EC2">
                    <a:alpha val="79999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dirty="0"/>
              <a:t>Streckenband der </a:t>
            </a:r>
            <a:r>
              <a:rPr lang="de-DE" dirty="0" smtClean="0"/>
              <a:t>homogenen </a:t>
            </a:r>
            <a:r>
              <a:rPr lang="de-DE" dirty="0"/>
              <a:t>Bereiche nach FGSV Arbeitspapier </a:t>
            </a:r>
            <a:r>
              <a:rPr lang="de-DE" dirty="0" smtClean="0"/>
              <a:t>am </a:t>
            </a:r>
            <a:r>
              <a:rPr lang="de-DE" dirty="0"/>
              <a:t>Beispiel der Bauklasse </a:t>
            </a:r>
            <a:r>
              <a:rPr lang="de-DE" dirty="0" smtClean="0"/>
              <a:t>IV: </a:t>
            </a:r>
            <a:endParaRPr lang="de-DE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863104" y="2132856"/>
            <a:ext cx="7453312" cy="3492500"/>
            <a:chOff x="287338" y="1916113"/>
            <a:chExt cx="7453312" cy="3492500"/>
          </a:xfrm>
        </p:grpSpPr>
        <p:pic>
          <p:nvPicPr>
            <p:cNvPr id="13314" name="Grafik 5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338" y="1916113"/>
              <a:ext cx="7453312" cy="349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1" name="Rectangle 16"/>
            <p:cNvSpPr>
              <a:spLocks noChangeArrowheads="1"/>
            </p:cNvSpPr>
            <p:nvPr/>
          </p:nvSpPr>
          <p:spPr bwMode="auto">
            <a:xfrm>
              <a:off x="3924300" y="4076700"/>
              <a:ext cx="601663" cy="720725"/>
            </a:xfrm>
            <a:prstGeom prst="rect">
              <a:avLst/>
            </a:prstGeom>
            <a:solidFill>
              <a:srgbClr val="99FF99">
                <a:alpha val="7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326EC2">
                      <a:alpha val="79999"/>
                    </a:srgb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13332" name="Rectangle 17"/>
            <p:cNvSpPr>
              <a:spLocks noChangeArrowheads="1"/>
            </p:cNvSpPr>
            <p:nvPr/>
          </p:nvSpPr>
          <p:spPr bwMode="auto">
            <a:xfrm>
              <a:off x="2124075" y="4802188"/>
              <a:ext cx="576263" cy="606425"/>
            </a:xfrm>
            <a:prstGeom prst="rect">
              <a:avLst/>
            </a:prstGeom>
            <a:solidFill>
              <a:srgbClr val="FF7C80">
                <a:alpha val="7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326EC2">
                      <a:alpha val="79999"/>
                    </a:srgb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13333" name="Rectangle 25"/>
            <p:cNvSpPr>
              <a:spLocks noChangeArrowheads="1"/>
            </p:cNvSpPr>
            <p:nvPr/>
          </p:nvSpPr>
          <p:spPr bwMode="auto">
            <a:xfrm>
              <a:off x="1833563" y="4802188"/>
              <a:ext cx="290512" cy="606425"/>
            </a:xfrm>
            <a:prstGeom prst="rect">
              <a:avLst/>
            </a:prstGeom>
            <a:solidFill>
              <a:srgbClr val="99FF99">
                <a:alpha val="7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326EC2">
                      <a:alpha val="79999"/>
                    </a:srgb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13334" name="Rectangle 29"/>
            <p:cNvSpPr>
              <a:spLocks noChangeArrowheads="1"/>
            </p:cNvSpPr>
            <p:nvPr/>
          </p:nvSpPr>
          <p:spPr bwMode="auto">
            <a:xfrm>
              <a:off x="4525963" y="4076700"/>
              <a:ext cx="2349500" cy="720725"/>
            </a:xfrm>
            <a:prstGeom prst="rect">
              <a:avLst/>
            </a:prstGeom>
            <a:solidFill>
              <a:srgbClr val="99CCFF">
                <a:alpha val="7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326EC2">
                      <a:alpha val="79999"/>
                    </a:srgb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13335" name="Rectangle 30"/>
            <p:cNvSpPr>
              <a:spLocks noChangeArrowheads="1"/>
            </p:cNvSpPr>
            <p:nvPr/>
          </p:nvSpPr>
          <p:spPr bwMode="auto">
            <a:xfrm>
              <a:off x="1833563" y="4071938"/>
              <a:ext cx="2090737" cy="730250"/>
            </a:xfrm>
            <a:prstGeom prst="rect">
              <a:avLst/>
            </a:prstGeom>
            <a:solidFill>
              <a:srgbClr val="99CCFF">
                <a:alpha val="7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326EC2">
                      <a:alpha val="79999"/>
                    </a:srgb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13336" name="Rectangle 23"/>
            <p:cNvSpPr>
              <a:spLocks noChangeArrowheads="1"/>
            </p:cNvSpPr>
            <p:nvPr/>
          </p:nvSpPr>
          <p:spPr bwMode="auto">
            <a:xfrm>
              <a:off x="2700338" y="4797425"/>
              <a:ext cx="1825625" cy="611188"/>
            </a:xfrm>
            <a:prstGeom prst="rect">
              <a:avLst/>
            </a:prstGeom>
            <a:solidFill>
              <a:srgbClr val="99FF99">
                <a:alpha val="7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326EC2">
                      <a:alpha val="79999"/>
                    </a:srgb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13337" name="Rectangle 29"/>
            <p:cNvSpPr>
              <a:spLocks noChangeArrowheads="1"/>
            </p:cNvSpPr>
            <p:nvPr/>
          </p:nvSpPr>
          <p:spPr bwMode="auto">
            <a:xfrm>
              <a:off x="4525963" y="4802188"/>
              <a:ext cx="2349500" cy="606425"/>
            </a:xfrm>
            <a:prstGeom prst="rect">
              <a:avLst/>
            </a:prstGeom>
            <a:solidFill>
              <a:srgbClr val="99CCFF">
                <a:alpha val="7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326EC2">
                      <a:alpha val="79999"/>
                    </a:srgb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</p:grp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09.04.2014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86050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Intelligentes Straßenerhaltungs-Management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8228CB-A4F1-48AC-BA67-10EA31EAA197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  <p:sp>
        <p:nvSpPr>
          <p:cNvPr id="6" name="Titel 3"/>
          <p:cNvSpPr>
            <a:spLocks noGrp="1"/>
          </p:cNvSpPr>
          <p:nvPr>
            <p:ph type="title"/>
          </p:nvPr>
        </p:nvSpPr>
        <p:spPr>
          <a:xfrm>
            <a:off x="539750" y="2"/>
            <a:ext cx="8049446" cy="893850"/>
          </a:xfrm>
        </p:spPr>
        <p:txBody>
          <a:bodyPr/>
          <a:lstStyle/>
          <a:p>
            <a:r>
              <a:rPr lang="de-DE" dirty="0" smtClean="0"/>
              <a:t>Weitergehende Untersuchungen </a:t>
            </a:r>
            <a:endParaRPr lang="de-DE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6061599" y="1289246"/>
            <a:ext cx="1997436" cy="779649"/>
            <a:chOff x="287338" y="1916113"/>
            <a:chExt cx="7453312" cy="3492500"/>
          </a:xfrm>
        </p:grpSpPr>
        <p:pic>
          <p:nvPicPr>
            <p:cNvPr id="8" name="Grafik 5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338" y="1916113"/>
              <a:ext cx="7453312" cy="349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16"/>
            <p:cNvSpPr>
              <a:spLocks noChangeArrowheads="1"/>
            </p:cNvSpPr>
            <p:nvPr/>
          </p:nvSpPr>
          <p:spPr bwMode="auto">
            <a:xfrm>
              <a:off x="3924300" y="4076700"/>
              <a:ext cx="601663" cy="720725"/>
            </a:xfrm>
            <a:prstGeom prst="rect">
              <a:avLst/>
            </a:prstGeom>
            <a:solidFill>
              <a:srgbClr val="99FF99">
                <a:alpha val="7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326EC2">
                      <a:alpha val="79999"/>
                    </a:srgb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10" name="Rectangle 17"/>
            <p:cNvSpPr>
              <a:spLocks noChangeArrowheads="1"/>
            </p:cNvSpPr>
            <p:nvPr/>
          </p:nvSpPr>
          <p:spPr bwMode="auto">
            <a:xfrm>
              <a:off x="2124075" y="4802188"/>
              <a:ext cx="576263" cy="606425"/>
            </a:xfrm>
            <a:prstGeom prst="rect">
              <a:avLst/>
            </a:prstGeom>
            <a:solidFill>
              <a:srgbClr val="FF7C80">
                <a:alpha val="7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326EC2">
                      <a:alpha val="79999"/>
                    </a:srgb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11" name="Rectangle 25"/>
            <p:cNvSpPr>
              <a:spLocks noChangeArrowheads="1"/>
            </p:cNvSpPr>
            <p:nvPr/>
          </p:nvSpPr>
          <p:spPr bwMode="auto">
            <a:xfrm>
              <a:off x="1833563" y="4802188"/>
              <a:ext cx="290512" cy="606425"/>
            </a:xfrm>
            <a:prstGeom prst="rect">
              <a:avLst/>
            </a:prstGeom>
            <a:solidFill>
              <a:srgbClr val="99FF99">
                <a:alpha val="7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326EC2">
                      <a:alpha val="79999"/>
                    </a:srgb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12" name="Rectangle 29"/>
            <p:cNvSpPr>
              <a:spLocks noChangeArrowheads="1"/>
            </p:cNvSpPr>
            <p:nvPr/>
          </p:nvSpPr>
          <p:spPr bwMode="auto">
            <a:xfrm>
              <a:off x="4525963" y="4076700"/>
              <a:ext cx="2349500" cy="720725"/>
            </a:xfrm>
            <a:prstGeom prst="rect">
              <a:avLst/>
            </a:prstGeom>
            <a:solidFill>
              <a:srgbClr val="99CCFF">
                <a:alpha val="7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326EC2">
                      <a:alpha val="79999"/>
                    </a:srgb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13" name="Rectangle 30"/>
            <p:cNvSpPr>
              <a:spLocks noChangeArrowheads="1"/>
            </p:cNvSpPr>
            <p:nvPr/>
          </p:nvSpPr>
          <p:spPr bwMode="auto">
            <a:xfrm>
              <a:off x="1833563" y="4071938"/>
              <a:ext cx="2090737" cy="730250"/>
            </a:xfrm>
            <a:prstGeom prst="rect">
              <a:avLst/>
            </a:prstGeom>
            <a:solidFill>
              <a:srgbClr val="99CCFF">
                <a:alpha val="7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326EC2">
                      <a:alpha val="79999"/>
                    </a:srgb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14" name="Rectangle 23"/>
            <p:cNvSpPr>
              <a:spLocks noChangeArrowheads="1"/>
            </p:cNvSpPr>
            <p:nvPr/>
          </p:nvSpPr>
          <p:spPr bwMode="auto">
            <a:xfrm>
              <a:off x="2700338" y="4797425"/>
              <a:ext cx="1825625" cy="611188"/>
            </a:xfrm>
            <a:prstGeom prst="rect">
              <a:avLst/>
            </a:prstGeom>
            <a:solidFill>
              <a:srgbClr val="99FF99">
                <a:alpha val="7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326EC2">
                      <a:alpha val="79999"/>
                    </a:srgb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15" name="Rectangle 29"/>
            <p:cNvSpPr>
              <a:spLocks noChangeArrowheads="1"/>
            </p:cNvSpPr>
            <p:nvPr/>
          </p:nvSpPr>
          <p:spPr bwMode="auto">
            <a:xfrm>
              <a:off x="4525963" y="4802188"/>
              <a:ext cx="2349500" cy="606425"/>
            </a:xfrm>
            <a:prstGeom prst="rect">
              <a:avLst/>
            </a:prstGeom>
            <a:solidFill>
              <a:srgbClr val="99CCFF">
                <a:alpha val="7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rgbClr val="326EC2">
                      <a:alpha val="79999"/>
                    </a:srgb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</p:grpSp>
      <p:sp>
        <p:nvSpPr>
          <p:cNvPr id="16" name="Textfeld 15"/>
          <p:cNvSpPr txBox="1"/>
          <p:nvPr/>
        </p:nvSpPr>
        <p:spPr>
          <a:xfrm>
            <a:off x="467544" y="1124744"/>
            <a:ext cx="8280920" cy="460851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e-DE" dirty="0" smtClean="0"/>
          </a:p>
          <a:p>
            <a:r>
              <a:rPr lang="de-DE" dirty="0" smtClean="0"/>
              <a:t>In Bereiche mit nicht ausreichender Tragfähigkeit ist </a:t>
            </a:r>
          </a:p>
          <a:p>
            <a:r>
              <a:rPr lang="de-DE" dirty="0" smtClean="0"/>
              <a:t>die Ursache zu ermitteln. Die kann erfolgen mit</a:t>
            </a:r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       - Radaruntersuchungen			- Baugrunduntersuchungen </a:t>
            </a:r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       - </a:t>
            </a:r>
            <a:r>
              <a:rPr lang="de-DE" dirty="0"/>
              <a:t>Bohrkernentnahmen </a:t>
            </a:r>
          </a:p>
          <a:p>
            <a:r>
              <a:rPr lang="de-DE" dirty="0" smtClean="0"/>
              <a:t>		</a:t>
            </a:r>
          </a:p>
          <a:p>
            <a:r>
              <a:rPr lang="de-DE" dirty="0"/>
              <a:t>	</a:t>
            </a:r>
            <a:r>
              <a:rPr lang="de-DE" dirty="0" smtClean="0"/>
              <a:t>					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17" name="Inhaltsplatzhalter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6" t="13675" r="11157" b="10692"/>
          <a:stretch/>
        </p:blipFill>
        <p:spPr>
          <a:xfrm>
            <a:off x="1318650" y="2745025"/>
            <a:ext cx="1549161" cy="1171367"/>
          </a:xfr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404" y="2636912"/>
            <a:ext cx="2263931" cy="3024336"/>
          </a:xfrm>
          <a:prstGeom prst="rect">
            <a:avLst/>
          </a:prstGeom>
        </p:spPr>
      </p:pic>
      <p:pic>
        <p:nvPicPr>
          <p:cNvPr id="20" name="Picture 22" descr="DSC0324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509120"/>
            <a:ext cx="1536171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09.04.2014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7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539552" y="5394842"/>
            <a:ext cx="10657184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4EBF0">
                    <a:alpha val="7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326EC2">
                    <a:alpha val="79999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spcBef>
                <a:spcPts val="0"/>
              </a:spcBef>
              <a:buFont typeface="Symbol"/>
              <a:buChar char="Þ"/>
            </a:pPr>
            <a:r>
              <a:rPr lang="de-DE" b="1" dirty="0" smtClean="0"/>
              <a:t>Nach Abschluss der Untersuchungen erfolgt die Konzeption der Maßnahmen </a:t>
            </a:r>
          </a:p>
          <a:p>
            <a:pPr eaLnBrk="1" hangingPunct="1">
              <a:spcBef>
                <a:spcPts val="0"/>
              </a:spcBef>
            </a:pPr>
            <a:r>
              <a:rPr lang="de-DE" b="1" dirty="0" smtClean="0"/>
              <a:t>     in Abstimmung mit dem Betreiber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Intelligentes Straßenerhaltungs-Management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Konzeption von wirtschaftlichen Maßnahmen.</a:t>
            </a:r>
            <a:endParaRPr lang="de-DE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7" t="15217" r="15245" b="21291"/>
          <a:stretch/>
        </p:blipFill>
        <p:spPr bwMode="auto">
          <a:xfrm>
            <a:off x="539552" y="1041879"/>
            <a:ext cx="7992888" cy="428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8228CB-A4F1-48AC-BA67-10EA31EAA197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09.04.2014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53906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6622526-BCFA-4652-8996-FD38F9DF523A}" type="slidenum">
              <a:rPr lang="de-DE" sz="800" smtClean="0"/>
              <a:pPr eaLnBrk="1" hangingPunct="1"/>
              <a:t>23</a:t>
            </a:fld>
            <a:endParaRPr lang="de-DE" sz="80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Intelligentes Straßenerhaltungs-Management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Budgetplanung</a:t>
            </a:r>
            <a:endParaRPr lang="de-DE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6374162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467544" y="1113098"/>
            <a:ext cx="8280920" cy="93610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dirty="0" smtClean="0"/>
              <a:t>Auf Grundlage des Zustandes des Straßennetzes und der Konzeption wirtschaftlicher, weil </a:t>
            </a:r>
            <a:r>
              <a:rPr lang="de-DE" u="sng" dirty="0" smtClean="0"/>
              <a:t>„passgenauer“</a:t>
            </a:r>
            <a:r>
              <a:rPr lang="de-DE" dirty="0" smtClean="0"/>
              <a:t> Maßnahmen werden maßgeschneiderte Budgetszenarien berechnet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331640" y="5361570"/>
            <a:ext cx="6480720" cy="80373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e-DE" sz="1400" dirty="0" smtClean="0"/>
          </a:p>
          <a:p>
            <a:r>
              <a:rPr lang="de-DE" sz="1400" dirty="0" smtClean="0"/>
              <a:t>Beispiel: Mustergemeinde mit einer Netzlänge von 63 Straßenkilometern</a:t>
            </a:r>
            <a:endParaRPr lang="de-DE" sz="140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09.04.2014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7590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Zusammenfassung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Intelligentes Straßenerhaltungs-Management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CD513-A99A-4064-983A-6F4D1974C28F}" type="slidenum">
              <a:rPr lang="de-DE" smtClean="0"/>
              <a:pPr>
                <a:defRPr/>
              </a:pPr>
              <a:t>24</a:t>
            </a:fld>
            <a:endParaRPr lang="de-DE" dirty="0"/>
          </a:p>
        </p:txBody>
      </p:sp>
      <p:grpSp>
        <p:nvGrpSpPr>
          <p:cNvPr id="15" name="Gruppieren 14"/>
          <p:cNvGrpSpPr/>
          <p:nvPr>
            <p:custDataLst>
              <p:tags r:id="rId1"/>
            </p:custDataLst>
          </p:nvPr>
        </p:nvGrpSpPr>
        <p:grpSpPr>
          <a:xfrm>
            <a:off x="395536" y="1173319"/>
            <a:ext cx="7976306" cy="599497"/>
            <a:chOff x="532694" y="1757199"/>
            <a:chExt cx="7404808" cy="599497"/>
          </a:xfrm>
        </p:grpSpPr>
        <p:sp>
          <p:nvSpPr>
            <p:cNvPr id="10" name="Richtungspfeil 9"/>
            <p:cNvSpPr/>
            <p:nvPr>
              <p:custDataLst>
                <p:tags r:id="rId3"/>
              </p:custDataLst>
            </p:nvPr>
          </p:nvSpPr>
          <p:spPr bwMode="auto">
            <a:xfrm>
              <a:off x="532694" y="1757199"/>
              <a:ext cx="1994077" cy="599497"/>
            </a:xfrm>
            <a:prstGeom prst="homePlate">
              <a:avLst/>
            </a:prstGeom>
            <a:solidFill>
              <a:schemeClr val="accent2"/>
            </a:solidFill>
            <a:ln w="34925" algn="ctr">
              <a:noFill/>
              <a:round/>
              <a:headEnd/>
              <a:tailEnd/>
            </a:ln>
            <a:extLst/>
          </p:spPr>
          <p:txBody>
            <a:bodyPr anchor="ctr"/>
            <a:lstStyle/>
            <a:p>
              <a:pPr algn="ctr">
                <a:spcBef>
                  <a:spcPct val="5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de-DE" dirty="0" smtClean="0">
                  <a:solidFill>
                    <a:srgbClr val="FFFFFF"/>
                  </a:solidFill>
                  <a:latin typeface="Arial" pitchFamily="34" charset="0"/>
                </a:rPr>
                <a:t>Zustandserfassung</a:t>
              </a:r>
              <a:endParaRPr lang="de-DE" dirty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1" name="Eingekerbter Richtungspfeil 10"/>
            <p:cNvSpPr/>
            <p:nvPr>
              <p:custDataLst>
                <p:tags r:id="rId4"/>
              </p:custDataLst>
            </p:nvPr>
          </p:nvSpPr>
          <p:spPr bwMode="auto">
            <a:xfrm>
              <a:off x="2336271" y="1757199"/>
              <a:ext cx="1994077" cy="599497"/>
            </a:xfrm>
            <a:prstGeom prst="chevron">
              <a:avLst/>
            </a:prstGeom>
            <a:solidFill>
              <a:srgbClr val="91B3DB"/>
            </a:solidFill>
            <a:ln w="127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 algn="ctr">
                <a:spcBef>
                  <a:spcPct val="5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de-DE" dirty="0" smtClean="0">
                  <a:solidFill>
                    <a:srgbClr val="FFFFFF"/>
                  </a:solidFill>
                  <a:latin typeface="Arial" pitchFamily="34" charset="0"/>
                </a:rPr>
                <a:t>Substanz-bewertung</a:t>
              </a:r>
              <a:endParaRPr lang="de-DE" dirty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2" name="Eingekerbter Richtungspfeil 11"/>
            <p:cNvSpPr/>
            <p:nvPr>
              <p:custDataLst>
                <p:tags r:id="rId5"/>
              </p:custDataLst>
            </p:nvPr>
          </p:nvSpPr>
          <p:spPr bwMode="auto">
            <a:xfrm>
              <a:off x="4139848" y="1757199"/>
              <a:ext cx="1994077" cy="599497"/>
            </a:xfrm>
            <a:prstGeom prst="chevron">
              <a:avLst/>
            </a:prstGeom>
            <a:solidFill>
              <a:srgbClr val="0070B7"/>
            </a:solidFill>
            <a:ln w="127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 algn="ctr">
                <a:spcBef>
                  <a:spcPct val="5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de-DE" dirty="0" smtClean="0">
                  <a:solidFill>
                    <a:srgbClr val="FFFFFF"/>
                  </a:solidFill>
                  <a:latin typeface="Arial" pitchFamily="34" charset="0"/>
                </a:rPr>
                <a:t>Sanierungs-empfehlung</a:t>
              </a:r>
              <a:endParaRPr lang="de-DE" dirty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3" name="Eingekerbter Richtungspfeil 12"/>
            <p:cNvSpPr/>
            <p:nvPr>
              <p:custDataLst>
                <p:tags r:id="rId6"/>
              </p:custDataLst>
            </p:nvPr>
          </p:nvSpPr>
          <p:spPr bwMode="auto">
            <a:xfrm>
              <a:off x="5943425" y="1757199"/>
              <a:ext cx="1994077" cy="599497"/>
            </a:xfrm>
            <a:prstGeom prst="chevron">
              <a:avLst/>
            </a:prstGeom>
            <a:solidFill>
              <a:schemeClr val="bg2"/>
            </a:solidFill>
            <a:ln w="127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 algn="ctr">
                <a:spcBef>
                  <a:spcPct val="5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de-DE" dirty="0" smtClean="0">
                  <a:solidFill>
                    <a:srgbClr val="FFFFFF"/>
                  </a:solidFill>
                  <a:latin typeface="Arial" pitchFamily="34" charset="0"/>
                </a:rPr>
                <a:t>Budgetplanung</a:t>
              </a:r>
              <a:br>
                <a:rPr lang="de-DE" dirty="0" smtClean="0">
                  <a:solidFill>
                    <a:srgbClr val="FFFFFF"/>
                  </a:solidFill>
                  <a:latin typeface="Arial" pitchFamily="34" charset="0"/>
                </a:rPr>
              </a:br>
              <a:r>
                <a:rPr lang="de-DE" sz="1400" dirty="0" smtClean="0">
                  <a:solidFill>
                    <a:srgbClr val="FFFFFF"/>
                  </a:solidFill>
                  <a:latin typeface="Arial" pitchFamily="34" charset="0"/>
                </a:rPr>
                <a:t>(Kundenseitig)</a:t>
              </a:r>
              <a:endParaRPr lang="de-DE" dirty="0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sp>
        <p:nvSpPr>
          <p:cNvPr id="1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849437" y="2204864"/>
            <a:ext cx="8051155" cy="3096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5"/>
                </a:solidFill>
              </a14:hiddenFill>
            </a:ext>
          </a:extLst>
        </p:spPr>
        <p:txBody>
          <a:bodyPr wrap="square" anchor="t"/>
          <a:lstStyle/>
          <a:p>
            <a:pPr marL="176213" indent="-176213">
              <a:lnSpc>
                <a:spcPct val="110000"/>
              </a:lnSpc>
              <a:spcAft>
                <a:spcPts val="25"/>
              </a:spcAft>
              <a:buClr>
                <a:srgbClr val="000000"/>
              </a:buClr>
              <a:buSzPts val="1400"/>
              <a:buFont typeface="Wingdings"/>
              <a:buChar char="§"/>
            </a:pPr>
            <a:r>
              <a:rPr lang="de-DE" altLang="ko-KR" dirty="0" smtClean="0">
                <a:latin typeface="+mn-lt"/>
              </a:rPr>
              <a:t>Erfassung des Straßenzustands und </a:t>
            </a:r>
          </a:p>
          <a:p>
            <a:pPr>
              <a:lnSpc>
                <a:spcPct val="110000"/>
              </a:lnSpc>
              <a:spcAft>
                <a:spcPts val="25"/>
              </a:spcAft>
              <a:buClr>
                <a:srgbClr val="000000"/>
              </a:buClr>
              <a:buSzPts val="1400"/>
            </a:pPr>
            <a:r>
              <a:rPr lang="de-DE" altLang="ko-KR" dirty="0">
                <a:latin typeface="+mn-lt"/>
              </a:rPr>
              <a:t> </a:t>
            </a:r>
            <a:r>
              <a:rPr lang="de-DE" altLang="ko-KR" dirty="0" smtClean="0">
                <a:latin typeface="+mn-lt"/>
              </a:rPr>
              <a:t>  Identifizierung von Problemabschnitten</a:t>
            </a:r>
          </a:p>
          <a:p>
            <a:pPr>
              <a:lnSpc>
                <a:spcPct val="110000"/>
              </a:lnSpc>
              <a:spcAft>
                <a:spcPts val="25"/>
              </a:spcAft>
              <a:buClr>
                <a:srgbClr val="000000"/>
              </a:buClr>
              <a:buSzPts val="1400"/>
            </a:pPr>
            <a:r>
              <a:rPr lang="de-DE" altLang="ko-KR" dirty="0" smtClean="0">
                <a:latin typeface="+mn-lt"/>
              </a:rPr>
              <a:t>   (100% des Straßennetzes)</a:t>
            </a:r>
          </a:p>
          <a:p>
            <a:pPr>
              <a:lnSpc>
                <a:spcPct val="110000"/>
              </a:lnSpc>
              <a:spcAft>
                <a:spcPts val="25"/>
              </a:spcAft>
              <a:buClr>
                <a:srgbClr val="000000"/>
              </a:buClr>
              <a:buSzPts val="1400"/>
            </a:pPr>
            <a:endParaRPr lang="de-DE" altLang="ko-KR" dirty="0">
              <a:latin typeface="+mn-lt"/>
            </a:endParaRPr>
          </a:p>
          <a:p>
            <a:pPr marL="176213" indent="-176213">
              <a:lnSpc>
                <a:spcPct val="110000"/>
              </a:lnSpc>
              <a:spcAft>
                <a:spcPts val="25"/>
              </a:spcAft>
              <a:buClr>
                <a:srgbClr val="000000"/>
              </a:buClr>
              <a:buSzPts val="1400"/>
              <a:buFont typeface="Wingdings"/>
              <a:buChar char="§"/>
            </a:pPr>
            <a:r>
              <a:rPr lang="de-DE" altLang="ko-KR" dirty="0" smtClean="0">
                <a:latin typeface="+mn-lt"/>
              </a:rPr>
              <a:t>Kostenersparnis durch Bewertung kritischer </a:t>
            </a:r>
          </a:p>
          <a:p>
            <a:pPr>
              <a:lnSpc>
                <a:spcPct val="110000"/>
              </a:lnSpc>
              <a:spcAft>
                <a:spcPts val="25"/>
              </a:spcAft>
              <a:buClr>
                <a:srgbClr val="000000"/>
              </a:buClr>
              <a:buSzPts val="1400"/>
            </a:pPr>
            <a:r>
              <a:rPr lang="de-DE" altLang="ko-KR" dirty="0" smtClean="0">
                <a:latin typeface="+mn-lt"/>
              </a:rPr>
              <a:t>   Bereiche anhand weiterer Messverfahren</a:t>
            </a:r>
          </a:p>
          <a:p>
            <a:pPr>
              <a:lnSpc>
                <a:spcPct val="110000"/>
              </a:lnSpc>
              <a:spcAft>
                <a:spcPts val="25"/>
              </a:spcAft>
              <a:buClr>
                <a:srgbClr val="000000"/>
              </a:buClr>
              <a:buSzPts val="1400"/>
            </a:pPr>
            <a:r>
              <a:rPr lang="de-DE" altLang="ko-KR" dirty="0">
                <a:latin typeface="+mn-lt"/>
              </a:rPr>
              <a:t> </a:t>
            </a:r>
            <a:r>
              <a:rPr lang="de-DE" altLang="ko-KR" dirty="0" smtClean="0">
                <a:latin typeface="+mn-lt"/>
              </a:rPr>
              <a:t>  (ca. 30% des Straßennetzes)</a:t>
            </a:r>
            <a:endParaRPr lang="de-DE" altLang="ko-KR" dirty="0">
              <a:latin typeface="+mn-lt"/>
            </a:endParaRPr>
          </a:p>
          <a:p>
            <a:pPr>
              <a:lnSpc>
                <a:spcPct val="110000"/>
              </a:lnSpc>
              <a:spcAft>
                <a:spcPts val="25"/>
              </a:spcAft>
              <a:buClr>
                <a:srgbClr val="000000"/>
              </a:buClr>
              <a:buSzPts val="1400"/>
            </a:pPr>
            <a:endParaRPr lang="de-DE" altLang="ko-KR" dirty="0" smtClean="0">
              <a:latin typeface="+mn-lt"/>
            </a:endParaRPr>
          </a:p>
          <a:p>
            <a:pPr marL="176213" indent="-176213">
              <a:lnSpc>
                <a:spcPct val="110000"/>
              </a:lnSpc>
              <a:spcAft>
                <a:spcPts val="25"/>
              </a:spcAft>
              <a:buClr>
                <a:srgbClr val="000000"/>
              </a:buClr>
              <a:buSzPts val="1400"/>
              <a:buFont typeface="Wingdings"/>
              <a:buChar char="§"/>
            </a:pPr>
            <a:r>
              <a:rPr lang="de-DE" altLang="ko-KR" dirty="0" smtClean="0">
                <a:latin typeface="+mn-lt"/>
              </a:rPr>
              <a:t>Ermittlung des erforderlichen Sanierungsbedarfs</a:t>
            </a:r>
          </a:p>
          <a:p>
            <a:pPr marL="176213" indent="-176213">
              <a:lnSpc>
                <a:spcPct val="110000"/>
              </a:lnSpc>
              <a:spcAft>
                <a:spcPts val="25"/>
              </a:spcAft>
              <a:buClr>
                <a:srgbClr val="000000"/>
              </a:buClr>
              <a:buSzPts val="1400"/>
              <a:buFont typeface="Wingdings"/>
              <a:buChar char="§"/>
            </a:pPr>
            <a:endParaRPr lang="de-DE" altLang="ko-KR" dirty="0" smtClean="0">
              <a:latin typeface="+mn-lt"/>
            </a:endParaRPr>
          </a:p>
          <a:p>
            <a:pPr marL="176213" indent="-176213">
              <a:lnSpc>
                <a:spcPct val="110000"/>
              </a:lnSpc>
              <a:spcAft>
                <a:spcPts val="25"/>
              </a:spcAft>
              <a:buClr>
                <a:srgbClr val="000000"/>
              </a:buClr>
              <a:buSzPts val="1400"/>
              <a:buFont typeface="Wingdings"/>
              <a:buChar char="§"/>
            </a:pPr>
            <a:endParaRPr lang="de-DE" altLang="ko-KR" dirty="0" smtClean="0">
              <a:latin typeface="+mn-lt"/>
            </a:endParaRPr>
          </a:p>
          <a:p>
            <a:pPr marL="285750" indent="-285750">
              <a:lnSpc>
                <a:spcPct val="110000"/>
              </a:lnSpc>
              <a:spcAft>
                <a:spcPts val="25"/>
              </a:spcAft>
              <a:buClr>
                <a:srgbClr val="000000"/>
              </a:buClr>
              <a:buSzPts val="1400"/>
              <a:buFont typeface="Symbol"/>
              <a:buChar char="Þ"/>
            </a:pPr>
            <a:r>
              <a:rPr lang="de-DE" altLang="ko-KR" sz="1800" b="1" dirty="0" smtClean="0">
                <a:latin typeface="+mn-lt"/>
              </a:rPr>
              <a:t>wirtschaftlichster Straßenerhalt </a:t>
            </a:r>
          </a:p>
        </p:txBody>
      </p:sp>
      <p:sp>
        <p:nvSpPr>
          <p:cNvPr id="14" name="Pfeil nach unten 13"/>
          <p:cNvSpPr/>
          <p:nvPr/>
        </p:nvSpPr>
        <p:spPr bwMode="auto">
          <a:xfrm>
            <a:off x="395536" y="1916832"/>
            <a:ext cx="1152128" cy="4123706"/>
          </a:xfrm>
          <a:prstGeom prst="downArrow">
            <a:avLst/>
          </a:prstGeom>
          <a:gradFill>
            <a:gsLst>
              <a:gs pos="0">
                <a:srgbClr val="3476B7"/>
              </a:gs>
              <a:gs pos="6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 cap="flat" cmpd="sng" algn="ctr">
            <a:solidFill>
              <a:srgbClr val="317CB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Intelligentes Straßenerhaltungs-Management</a:t>
            </a:r>
          </a:p>
        </p:txBody>
      </p:sp>
      <p:pic>
        <p:nvPicPr>
          <p:cNvPr id="17" name="Picture 13" descr="Modfizier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3" r="6691" b="3790"/>
          <a:stretch>
            <a:fillRect/>
          </a:stretch>
        </p:blipFill>
        <p:spPr bwMode="auto">
          <a:xfrm>
            <a:off x="7092280" y="3225459"/>
            <a:ext cx="1323477" cy="974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9" descr="NaltecSSW_5882_RET0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915" y="2230969"/>
            <a:ext cx="1300509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797152"/>
            <a:ext cx="1749770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09.04.2014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181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" r="162"/>
          <a:stretch>
            <a:fillRect/>
          </a:stretch>
        </p:blipFill>
        <p:spPr/>
      </p:pic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Vielen Dank für Ihre Aufmerksamkeit.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595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BBF25B0-7A2F-48EA-AA01-2FA5C78306F2}" type="slidenum">
              <a:rPr lang="de-DE" sz="800" smtClean="0"/>
              <a:pPr eaLnBrk="1" hangingPunct="1"/>
              <a:t>3</a:t>
            </a:fld>
            <a:endParaRPr lang="de-DE" sz="800" smtClean="0"/>
          </a:p>
        </p:txBody>
      </p:sp>
      <p:grpSp>
        <p:nvGrpSpPr>
          <p:cNvPr id="7" name="Gruppieren 6"/>
          <p:cNvGrpSpPr/>
          <p:nvPr/>
        </p:nvGrpSpPr>
        <p:grpSpPr>
          <a:xfrm>
            <a:off x="539749" y="1628800"/>
            <a:ext cx="8065295" cy="1849328"/>
            <a:chOff x="287337" y="2919413"/>
            <a:chExt cx="8713788" cy="1727200"/>
          </a:xfrm>
        </p:grpSpPr>
        <p:sp>
          <p:nvSpPr>
            <p:cNvPr id="10246" name="Rectangle 5"/>
            <p:cNvSpPr>
              <a:spLocks noChangeArrowheads="1"/>
            </p:cNvSpPr>
            <p:nvPr/>
          </p:nvSpPr>
          <p:spPr bwMode="auto">
            <a:xfrm>
              <a:off x="287338" y="2919413"/>
              <a:ext cx="8713787" cy="1727200"/>
            </a:xfrm>
            <a:prstGeom prst="rect">
              <a:avLst/>
            </a:prstGeom>
            <a:solidFill>
              <a:schemeClr val="bg2">
                <a:alpha val="7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algn="ctr">
                  <a:solidFill>
                    <a:schemeClr val="bg2">
                      <a:alpha val="79999"/>
                    </a:schemeClr>
                  </a:solidFill>
                  <a:prstDash val="dash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10247" name="Rectangle 7"/>
            <p:cNvSpPr>
              <a:spLocks noChangeArrowheads="1"/>
            </p:cNvSpPr>
            <p:nvPr/>
          </p:nvSpPr>
          <p:spPr bwMode="auto">
            <a:xfrm>
              <a:off x="287337" y="2990850"/>
              <a:ext cx="8713788" cy="45719"/>
            </a:xfrm>
            <a:prstGeom prst="rect">
              <a:avLst/>
            </a:prstGeom>
            <a:solidFill>
              <a:schemeClr val="bg1">
                <a:alpha val="79999"/>
              </a:schemeClr>
            </a:solidFill>
            <a:ln w="3175" algn="ctr">
              <a:solidFill>
                <a:schemeClr val="bg1">
                  <a:alpha val="79999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10248" name="Rectangle 8"/>
            <p:cNvSpPr>
              <a:spLocks noChangeArrowheads="1"/>
            </p:cNvSpPr>
            <p:nvPr/>
          </p:nvSpPr>
          <p:spPr bwMode="auto">
            <a:xfrm>
              <a:off x="287337" y="4503738"/>
              <a:ext cx="8713787" cy="45719"/>
            </a:xfrm>
            <a:prstGeom prst="rect">
              <a:avLst/>
            </a:prstGeom>
            <a:solidFill>
              <a:schemeClr val="bg1">
                <a:alpha val="79999"/>
              </a:schemeClr>
            </a:solidFill>
            <a:ln w="3175" algn="ctr">
              <a:solidFill>
                <a:schemeClr val="bg1">
                  <a:alpha val="79999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10249" name="Line 11"/>
            <p:cNvSpPr>
              <a:spLocks noChangeShapeType="1"/>
            </p:cNvSpPr>
            <p:nvPr/>
          </p:nvSpPr>
          <p:spPr bwMode="auto">
            <a:xfrm>
              <a:off x="287338" y="3783013"/>
              <a:ext cx="8713787" cy="0"/>
            </a:xfrm>
            <a:prstGeom prst="line">
              <a:avLst/>
            </a:prstGeom>
            <a:noFill/>
            <a:ln w="76200">
              <a:solidFill>
                <a:schemeClr val="bg1">
                  <a:alpha val="79999"/>
                </a:schemeClr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</p:grp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Intelligentes Straßenerhaltungs-Management</a:t>
            </a:r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Ermittlung des tatsächlichen Sanierungsbedarfs mittels Tragfähigkeitsmessung.</a:t>
            </a:r>
            <a:endParaRPr lang="de-DE" dirty="0"/>
          </a:p>
        </p:txBody>
      </p:sp>
      <p:sp>
        <p:nvSpPr>
          <p:cNvPr id="141" name="Textplatzhalter 6"/>
          <p:cNvSpPr txBox="1">
            <a:spLocks/>
          </p:cNvSpPr>
          <p:nvPr/>
        </p:nvSpPr>
        <p:spPr>
          <a:xfrm>
            <a:off x="467544" y="1268413"/>
            <a:ext cx="8049446" cy="360362"/>
          </a:xfrm>
          <a:prstGeom prst="rect">
            <a:avLst/>
          </a:prstGeom>
        </p:spPr>
        <p:txBody>
          <a:bodyPr/>
          <a:lstStyle>
            <a:lvl1pPr marL="180975" indent="-180975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2925" indent="-180975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95350" indent="-180975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7300" indent="-180975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19250" indent="-180975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0621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6pPr>
            <a:lvl7pPr marL="25193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7pPr>
            <a:lvl8pPr marL="29765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8pPr>
            <a:lvl9pPr marL="3433763" indent="-17621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sz="1800" b="1" kern="0" dirty="0" smtClean="0"/>
              <a:t>Gemeinde Musterdorf, Musterstraße</a:t>
            </a:r>
            <a:endParaRPr lang="de-DE" sz="1800" b="1" kern="0" dirty="0"/>
          </a:p>
        </p:txBody>
      </p:sp>
      <p:sp>
        <p:nvSpPr>
          <p:cNvPr id="6" name="Textfeld 5"/>
          <p:cNvSpPr txBox="1"/>
          <p:nvPr/>
        </p:nvSpPr>
        <p:spPr>
          <a:xfrm>
            <a:off x="539749" y="1772816"/>
            <a:ext cx="5616427" cy="39916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400" dirty="0" smtClean="0"/>
              <a:t>Kritischer Straßenzustand laut ZEB: Wertebereich &gt; 4,5</a:t>
            </a:r>
          </a:p>
          <a:p>
            <a:pPr marL="171450" indent="-1714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DE" sz="1400" dirty="0" smtClean="0"/>
              <a:t>RQ 75, Straßenkategorie IV, Belastungsklasse 1,0</a:t>
            </a:r>
          </a:p>
          <a:p>
            <a:pPr marL="171450" indent="-171450"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de-DE" sz="1400" dirty="0"/>
          </a:p>
        </p:txBody>
      </p:sp>
      <p:sp>
        <p:nvSpPr>
          <p:cNvPr id="149" name="Pfeil nach oben und unten 148"/>
          <p:cNvSpPr/>
          <p:nvPr/>
        </p:nvSpPr>
        <p:spPr bwMode="auto">
          <a:xfrm rot="5400000">
            <a:off x="4283968" y="-1179315"/>
            <a:ext cx="576064" cy="8064500"/>
          </a:xfrm>
          <a:prstGeom prst="upDownArrow">
            <a:avLst/>
          </a:prstGeom>
          <a:solidFill>
            <a:schemeClr val="accent2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1.000 m Länge</a:t>
            </a:r>
            <a:endParaRPr kumimoji="0" lang="de-DE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Pfeil nach oben und unten 9"/>
          <p:cNvSpPr/>
          <p:nvPr/>
        </p:nvSpPr>
        <p:spPr bwMode="auto">
          <a:xfrm>
            <a:off x="7524328" y="1765552"/>
            <a:ext cx="576064" cy="1559599"/>
          </a:xfrm>
          <a:prstGeom prst="upDownArrow">
            <a:avLst/>
          </a:prstGeom>
          <a:solidFill>
            <a:schemeClr val="accent2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5,50 m Breite </a:t>
            </a:r>
            <a:endParaRPr kumimoji="0" lang="de-DE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53" name="Group 4"/>
          <p:cNvGrpSpPr/>
          <p:nvPr>
            <p:custDataLst>
              <p:tags r:id="rId1"/>
            </p:custDataLst>
          </p:nvPr>
        </p:nvGrpSpPr>
        <p:grpSpPr>
          <a:xfrm>
            <a:off x="538163" y="3645024"/>
            <a:ext cx="8066881" cy="1007949"/>
            <a:chOff x="538163" y="629970"/>
            <a:chExt cx="6842149" cy="2442167"/>
          </a:xfrm>
        </p:grpSpPr>
        <p:sp>
          <p:nvSpPr>
            <p:cNvPr id="154" name="Rectangle 11"/>
            <p:cNvSpPr>
              <a:spLocks noChangeArrowheads="1"/>
            </p:cNvSpPr>
            <p:nvPr/>
          </p:nvSpPr>
          <p:spPr bwMode="auto">
            <a:xfrm>
              <a:off x="2250636" y="629970"/>
              <a:ext cx="5129676" cy="2442167"/>
            </a:xfrm>
            <a:prstGeom prst="rect">
              <a:avLst/>
            </a:prstGeom>
            <a:solidFill>
              <a:schemeClr val="accent6"/>
            </a:solidFill>
            <a:ln w="9525" algn="ctr">
              <a:noFill/>
              <a:miter lim="800000"/>
              <a:headEnd/>
              <a:tailEnd/>
            </a:ln>
            <a:extLst/>
          </p:spPr>
          <p:txBody>
            <a:bodyPr lIns="396000" tIns="44450" rIns="90488" bIns="44450"/>
            <a:lstStyle/>
            <a:p>
              <a:pPr lvl="0">
                <a:spcBef>
                  <a:spcPct val="30000"/>
                </a:spcBef>
              </a:pPr>
              <a:r>
                <a:rPr lang="de-DE" sz="1400" b="1" dirty="0" smtClean="0"/>
                <a:t>Notwendige Maßnahme:</a:t>
              </a:r>
              <a:br>
                <a:rPr lang="de-DE" sz="1400" b="1" dirty="0" smtClean="0"/>
              </a:br>
              <a:r>
                <a:rPr lang="de-DE" sz="1400" dirty="0" smtClean="0"/>
                <a:t>4 cm Deckschichterneuerung</a:t>
              </a:r>
            </a:p>
            <a:p>
              <a:pPr lvl="0">
                <a:spcBef>
                  <a:spcPct val="30000"/>
                </a:spcBef>
              </a:pPr>
              <a:r>
                <a:rPr lang="de-DE" sz="1400" b="1" dirty="0" smtClean="0"/>
                <a:t>Kosten:</a:t>
              </a:r>
              <a:br>
                <a:rPr lang="de-DE" sz="1400" b="1" dirty="0" smtClean="0"/>
              </a:br>
              <a:r>
                <a:rPr lang="de-DE" sz="1400" dirty="0" smtClean="0"/>
                <a:t>1.000 m x 5,5 m x </a:t>
              </a:r>
              <a:r>
                <a:rPr lang="de-DE" sz="1400" b="1" dirty="0" smtClean="0">
                  <a:solidFill>
                    <a:srgbClr val="FF0000"/>
                  </a:solidFill>
                </a:rPr>
                <a:t>4 cm </a:t>
              </a:r>
              <a:r>
                <a:rPr lang="de-DE" sz="1400" dirty="0" smtClean="0"/>
                <a:t>x 2,50 €/cm* = 55.000 € / km</a:t>
              </a:r>
              <a:endParaRPr lang="de-DE" sz="1400" dirty="0"/>
            </a:p>
            <a:p>
              <a:pPr>
                <a:spcBef>
                  <a:spcPct val="30000"/>
                </a:spcBef>
              </a:pPr>
              <a:r>
                <a:rPr lang="de-DE" sz="1400" dirty="0" smtClean="0"/>
                <a:t> </a:t>
              </a:r>
              <a:endParaRPr lang="de-DE" sz="1400" dirty="0"/>
            </a:p>
          </p:txBody>
        </p:sp>
        <p:sp>
          <p:nvSpPr>
            <p:cNvPr id="155" name="Pentagon 13"/>
            <p:cNvSpPr>
              <a:spLocks noChangeArrowheads="1"/>
            </p:cNvSpPr>
            <p:nvPr/>
          </p:nvSpPr>
          <p:spPr bwMode="auto">
            <a:xfrm>
              <a:off x="538163" y="629970"/>
              <a:ext cx="1895699" cy="2442167"/>
            </a:xfrm>
            <a:prstGeom prst="homePlate">
              <a:avLst>
                <a:gd name="adj" fmla="val 13968"/>
              </a:avLst>
            </a:prstGeom>
            <a:solidFill>
              <a:schemeClr val="tx2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50000"/>
                </a:spcBef>
                <a:buClr>
                  <a:schemeClr val="accent2"/>
                </a:buClr>
              </a:pPr>
              <a:r>
                <a:rPr lang="de-DE" sz="1400" dirty="0" smtClean="0">
                  <a:solidFill>
                    <a:srgbClr val="FFFFFF"/>
                  </a:solidFill>
                </a:rPr>
                <a:t>1. Szenario:</a:t>
              </a:r>
              <a:r>
                <a:rPr lang="de-DE" sz="1400" dirty="0">
                  <a:solidFill>
                    <a:srgbClr val="FFFFFF"/>
                  </a:solidFill>
                </a:rPr>
                <a:t/>
              </a:r>
              <a:br>
                <a:rPr lang="de-DE" sz="1400" dirty="0">
                  <a:solidFill>
                    <a:srgbClr val="FFFFFF"/>
                  </a:solidFill>
                </a:rPr>
              </a:br>
              <a:r>
                <a:rPr lang="de-DE" sz="1400" dirty="0" smtClean="0">
                  <a:solidFill>
                    <a:srgbClr val="FFFFFF"/>
                  </a:solidFill>
                </a:rPr>
                <a:t>Durchbiegung der Straße ≤</a:t>
              </a:r>
              <a:r>
                <a:rPr lang="de-DE" sz="1400" dirty="0">
                  <a:solidFill>
                    <a:srgbClr val="FFFFFF"/>
                  </a:solidFill>
                </a:rPr>
                <a:t> </a:t>
              </a:r>
              <a:r>
                <a:rPr lang="de-DE" sz="1400" dirty="0" smtClean="0">
                  <a:solidFill>
                    <a:srgbClr val="FFFFFF"/>
                  </a:solidFill>
                </a:rPr>
                <a:t>0,46 mm</a:t>
              </a:r>
            </a:p>
          </p:txBody>
        </p:sp>
      </p:grpSp>
      <p:sp>
        <p:nvSpPr>
          <p:cNvPr id="161" name="Rectangle 11"/>
          <p:cNvSpPr>
            <a:spLocks noChangeArrowheads="1"/>
          </p:cNvSpPr>
          <p:nvPr/>
        </p:nvSpPr>
        <p:spPr bwMode="auto">
          <a:xfrm>
            <a:off x="2557164" y="4725144"/>
            <a:ext cx="6047879" cy="1007949"/>
          </a:xfrm>
          <a:prstGeom prst="rect">
            <a:avLst/>
          </a:prstGeom>
          <a:solidFill>
            <a:schemeClr val="accent6"/>
          </a:solidFill>
          <a:ln w="9525" algn="ctr">
            <a:noFill/>
            <a:miter lim="800000"/>
            <a:headEnd/>
            <a:tailEnd/>
          </a:ln>
          <a:extLst/>
        </p:spPr>
        <p:txBody>
          <a:bodyPr lIns="396000" tIns="44450" rIns="90488" bIns="44450"/>
          <a:lstStyle/>
          <a:p>
            <a:pPr lvl="0">
              <a:spcBef>
                <a:spcPct val="30000"/>
              </a:spcBef>
            </a:pPr>
            <a:r>
              <a:rPr lang="de-DE" sz="1400" b="1" dirty="0" smtClean="0"/>
              <a:t>Notwendige Maßnahme:</a:t>
            </a:r>
            <a:br>
              <a:rPr lang="de-DE" sz="1400" b="1" dirty="0" smtClean="0"/>
            </a:br>
            <a:r>
              <a:rPr lang="de-DE" sz="1400" dirty="0" smtClean="0"/>
              <a:t>18 cm grundhafte Erneuerung</a:t>
            </a:r>
          </a:p>
          <a:p>
            <a:pPr lvl="0">
              <a:spcBef>
                <a:spcPct val="30000"/>
              </a:spcBef>
            </a:pPr>
            <a:r>
              <a:rPr lang="de-DE" sz="1400" b="1" dirty="0" smtClean="0"/>
              <a:t>Kosten:</a:t>
            </a:r>
            <a:br>
              <a:rPr lang="de-DE" sz="1400" b="1" dirty="0" smtClean="0"/>
            </a:br>
            <a:r>
              <a:rPr lang="de-DE" sz="1400" dirty="0" smtClean="0"/>
              <a:t>1.000 m x 5,5 m x </a:t>
            </a:r>
            <a:r>
              <a:rPr lang="de-DE" sz="1400" b="1" dirty="0" smtClean="0">
                <a:solidFill>
                  <a:srgbClr val="FF0000"/>
                </a:solidFill>
              </a:rPr>
              <a:t>18 cm</a:t>
            </a:r>
            <a:r>
              <a:rPr lang="de-DE" sz="1400" dirty="0" smtClean="0"/>
              <a:t> x 2,50 €/cm* = 247.000 € / km</a:t>
            </a:r>
            <a:endParaRPr lang="de-DE" sz="1400" dirty="0"/>
          </a:p>
          <a:p>
            <a:pPr>
              <a:spcBef>
                <a:spcPct val="30000"/>
              </a:spcBef>
            </a:pPr>
            <a:r>
              <a:rPr lang="de-DE" sz="1400" dirty="0" smtClean="0"/>
              <a:t> </a:t>
            </a:r>
            <a:endParaRPr lang="de-DE" sz="1400" dirty="0"/>
          </a:p>
        </p:txBody>
      </p:sp>
      <p:sp>
        <p:nvSpPr>
          <p:cNvPr id="162" name="Pentagon 13"/>
          <p:cNvSpPr>
            <a:spLocks noChangeArrowheads="1"/>
          </p:cNvSpPr>
          <p:nvPr/>
        </p:nvSpPr>
        <p:spPr bwMode="auto">
          <a:xfrm>
            <a:off x="539552" y="4725144"/>
            <a:ext cx="2233637" cy="1007949"/>
          </a:xfrm>
          <a:prstGeom prst="homePlate">
            <a:avLst>
              <a:gd name="adj" fmla="val 13968"/>
            </a:avLst>
          </a:prstGeom>
          <a:solidFill>
            <a:schemeClr val="tx2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de-DE" sz="1400" dirty="0" smtClean="0">
                <a:solidFill>
                  <a:srgbClr val="FFFFFF"/>
                </a:solidFill>
              </a:rPr>
              <a:t>2. Szenario:</a:t>
            </a:r>
            <a:r>
              <a:rPr lang="de-DE" sz="1400" dirty="0">
                <a:solidFill>
                  <a:srgbClr val="FFFFFF"/>
                </a:solidFill>
              </a:rPr>
              <a:t/>
            </a:r>
            <a:br>
              <a:rPr lang="de-DE" sz="1400" dirty="0">
                <a:solidFill>
                  <a:srgbClr val="FFFFFF"/>
                </a:solidFill>
              </a:rPr>
            </a:br>
            <a:r>
              <a:rPr lang="de-DE" sz="1400" dirty="0" smtClean="0">
                <a:solidFill>
                  <a:srgbClr val="FFFFFF"/>
                </a:solidFill>
              </a:rPr>
              <a:t>Durchbiegung der Straße &gt;</a:t>
            </a:r>
            <a:r>
              <a:rPr lang="de-DE" sz="1400" dirty="0">
                <a:solidFill>
                  <a:srgbClr val="FFFFFF"/>
                </a:solidFill>
              </a:rPr>
              <a:t> </a:t>
            </a:r>
            <a:r>
              <a:rPr lang="de-DE" sz="1400" dirty="0" smtClean="0">
                <a:solidFill>
                  <a:srgbClr val="FFFFFF"/>
                </a:solidFill>
              </a:rPr>
              <a:t>0,9 mm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539750" y="5805488"/>
            <a:ext cx="5832450" cy="14446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1100" dirty="0" smtClean="0"/>
              <a:t>* in 2,50 € / km enthalten: Abfräsen, Entsorgen, Erneuerung </a:t>
            </a:r>
            <a:endParaRPr lang="de-DE" sz="110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09.04.2014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77747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800" smtClean="0"/>
              <a:t>Intelligentes Straßenerhaltungs-Management</a:t>
            </a: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Zustandsentwicklung</a:t>
            </a:r>
            <a:br>
              <a:rPr lang="de-DE" dirty="0" smtClean="0"/>
            </a:br>
            <a:r>
              <a:rPr lang="de-DE" dirty="0" smtClean="0"/>
              <a:t>(Prognose)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540000" y="1052736"/>
            <a:ext cx="8154988" cy="4970112"/>
          </a:xfrm>
        </p:spPr>
        <p:txBody>
          <a:bodyPr/>
          <a:lstStyle/>
          <a:p>
            <a:pPr eaLnBrk="1" hangingPunct="1">
              <a:buNone/>
            </a:pPr>
            <a:r>
              <a:rPr lang="de-DE" b="1" u="sng" dirty="0" smtClean="0"/>
              <a:t>Ziel</a:t>
            </a:r>
            <a:endParaRPr lang="de-DE" b="1" u="sng" dirty="0"/>
          </a:p>
          <a:p>
            <a:pPr marL="0" indent="0" eaLnBrk="1" hangingPunct="1">
              <a:buNone/>
            </a:pPr>
            <a:r>
              <a:rPr lang="de-DE" dirty="0"/>
              <a:t>f</a:t>
            </a:r>
            <a:r>
              <a:rPr lang="de-DE" dirty="0" smtClean="0"/>
              <a:t>ür einen zu definierenden Zeitraum:</a:t>
            </a:r>
          </a:p>
          <a:p>
            <a:pPr eaLnBrk="1" hangingPunct="1"/>
            <a:r>
              <a:rPr lang="de-DE" dirty="0" smtClean="0"/>
              <a:t>Bestimmung des kurzfristigen Erhaltungsbedarfs</a:t>
            </a:r>
          </a:p>
          <a:p>
            <a:pPr eaLnBrk="1" hangingPunct="1"/>
            <a:r>
              <a:rPr lang="de-DE" dirty="0" smtClean="0"/>
              <a:t>Abschätzung des langfristigen Erhaltungsbedarfs</a:t>
            </a:r>
          </a:p>
          <a:p>
            <a:pPr eaLnBrk="1" hangingPunct="1"/>
            <a:endParaRPr lang="de-DE" dirty="0"/>
          </a:p>
          <a:p>
            <a:pPr marL="0" indent="0" eaLnBrk="1" hangingPunct="1">
              <a:buNone/>
            </a:pPr>
            <a:r>
              <a:rPr lang="de-DE" b="1" u="sng" dirty="0" err="1" smtClean="0"/>
              <a:t>Qualitätszenarien</a:t>
            </a:r>
            <a:endParaRPr lang="de-DE" b="1" u="sng" dirty="0" smtClean="0"/>
          </a:p>
          <a:p>
            <a:pPr eaLnBrk="1" hangingPunct="1"/>
            <a:r>
              <a:rPr lang="de-DE" dirty="0" smtClean="0"/>
              <a:t>Darstellung der seit der letzten Zustandserfassung eingetretenen Zustandsveränderung</a:t>
            </a:r>
          </a:p>
          <a:p>
            <a:pPr eaLnBrk="1" hangingPunct="1"/>
            <a:r>
              <a:rPr lang="de-DE" dirty="0" smtClean="0"/>
              <a:t>Prognose des Zustandes auf Grundlage der zuletzt erhobenen Daten ohne Investitionen über einen Zeitraum von bis zu 20 Jahren</a:t>
            </a:r>
          </a:p>
          <a:p>
            <a:pPr eaLnBrk="1" hangingPunct="1"/>
            <a:endParaRPr lang="de-DE" dirty="0"/>
          </a:p>
          <a:p>
            <a:pPr marL="0" indent="0" eaLnBrk="1" hangingPunct="1">
              <a:buNone/>
            </a:pPr>
            <a:r>
              <a:rPr lang="de-DE" b="1" u="sng" dirty="0" smtClean="0"/>
              <a:t>Budgetszenarien</a:t>
            </a:r>
          </a:p>
          <a:p>
            <a:pPr eaLnBrk="1" hangingPunct="1"/>
            <a:r>
              <a:rPr lang="de-DE" dirty="0" smtClean="0"/>
              <a:t>Ermittlung des jährlichen Budgets zur Beibehaltung des Status Quo</a:t>
            </a:r>
          </a:p>
          <a:p>
            <a:pPr eaLnBrk="1" hangingPunct="1"/>
            <a:r>
              <a:rPr lang="de-DE" dirty="0" smtClean="0"/>
              <a:t>Prognose des Zustandes bei Investition eines vorgegebenen Jahresbudgets über einen Zeitraum von bis zu 20 Jahren</a:t>
            </a:r>
          </a:p>
          <a:p>
            <a:pPr eaLnBrk="1" hangingPunct="1"/>
            <a:r>
              <a:rPr lang="de-DE" dirty="0" smtClean="0"/>
              <a:t>Ermittlung des erforderlichen Budgets zur Qualitätsverbesserung des Straßennetzes auf ein Niveau besser Zustandsklasse 4,5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8228CB-A4F1-48AC-BA67-10EA31EAA197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09.04.2014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23107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Intelligentes Straßenerhaltungs-Management mit </a:t>
            </a:r>
            <a:br>
              <a:rPr lang="de-DE" dirty="0" smtClean="0"/>
            </a:br>
            <a:r>
              <a:rPr lang="de-DE" dirty="0" smtClean="0"/>
              <a:t>TÜV Rheinland.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Intelligentes Straßenerhaltungs-Management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CD513-A99A-4064-983A-6F4D1974C28F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grpSp>
        <p:nvGrpSpPr>
          <p:cNvPr id="15" name="Gruppieren 14"/>
          <p:cNvGrpSpPr/>
          <p:nvPr>
            <p:custDataLst>
              <p:tags r:id="rId1"/>
            </p:custDataLst>
          </p:nvPr>
        </p:nvGrpSpPr>
        <p:grpSpPr>
          <a:xfrm>
            <a:off x="532694" y="1609550"/>
            <a:ext cx="7976306" cy="599497"/>
            <a:chOff x="532694" y="1757199"/>
            <a:chExt cx="7404808" cy="599497"/>
          </a:xfrm>
        </p:grpSpPr>
        <p:sp>
          <p:nvSpPr>
            <p:cNvPr id="10" name="Richtungspfeil 9"/>
            <p:cNvSpPr/>
            <p:nvPr>
              <p:custDataLst>
                <p:tags r:id="rId2"/>
              </p:custDataLst>
            </p:nvPr>
          </p:nvSpPr>
          <p:spPr bwMode="auto">
            <a:xfrm>
              <a:off x="532694" y="1757199"/>
              <a:ext cx="1994077" cy="599497"/>
            </a:xfrm>
            <a:prstGeom prst="homePlate">
              <a:avLst/>
            </a:prstGeom>
            <a:solidFill>
              <a:schemeClr val="accent2"/>
            </a:solidFill>
            <a:ln w="34925" algn="ctr">
              <a:noFill/>
              <a:round/>
              <a:headEnd/>
              <a:tailEnd/>
            </a:ln>
            <a:extLst/>
          </p:spPr>
          <p:txBody>
            <a:bodyPr anchor="ctr"/>
            <a:lstStyle/>
            <a:p>
              <a:pPr algn="ctr">
                <a:spcBef>
                  <a:spcPct val="5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de-DE" dirty="0" smtClean="0">
                  <a:solidFill>
                    <a:srgbClr val="FFFFFF"/>
                  </a:solidFill>
                  <a:latin typeface="Arial" pitchFamily="34" charset="0"/>
                </a:rPr>
                <a:t>Zustandserfassung</a:t>
              </a:r>
              <a:endParaRPr lang="de-DE" dirty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1" name="Eingekerbter Richtungspfeil 10"/>
            <p:cNvSpPr/>
            <p:nvPr>
              <p:custDataLst>
                <p:tags r:id="rId3"/>
              </p:custDataLst>
            </p:nvPr>
          </p:nvSpPr>
          <p:spPr bwMode="auto">
            <a:xfrm>
              <a:off x="2336271" y="1757199"/>
              <a:ext cx="1994077" cy="599497"/>
            </a:xfrm>
            <a:prstGeom prst="chevron">
              <a:avLst/>
            </a:prstGeom>
            <a:solidFill>
              <a:srgbClr val="91B3DB"/>
            </a:solidFill>
            <a:ln w="127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 algn="ctr">
                <a:spcBef>
                  <a:spcPct val="5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de-DE" dirty="0" smtClean="0">
                  <a:solidFill>
                    <a:srgbClr val="FFFFFF"/>
                  </a:solidFill>
                  <a:latin typeface="Arial" pitchFamily="34" charset="0"/>
                </a:rPr>
                <a:t>Substanz-bewertung</a:t>
              </a:r>
              <a:endParaRPr lang="de-DE" dirty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2" name="Eingekerbter Richtungspfeil 11"/>
            <p:cNvSpPr/>
            <p:nvPr>
              <p:custDataLst>
                <p:tags r:id="rId4"/>
              </p:custDataLst>
            </p:nvPr>
          </p:nvSpPr>
          <p:spPr bwMode="auto">
            <a:xfrm>
              <a:off x="4139848" y="1757199"/>
              <a:ext cx="1994077" cy="599497"/>
            </a:xfrm>
            <a:prstGeom prst="chevron">
              <a:avLst/>
            </a:prstGeom>
            <a:solidFill>
              <a:srgbClr val="0070B7"/>
            </a:solidFill>
            <a:ln w="127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 algn="ctr">
                <a:spcBef>
                  <a:spcPct val="5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de-DE" dirty="0" smtClean="0">
                  <a:solidFill>
                    <a:srgbClr val="FFFFFF"/>
                  </a:solidFill>
                  <a:latin typeface="Arial" pitchFamily="34" charset="0"/>
                </a:rPr>
                <a:t>Sanierungs-empfehlung</a:t>
              </a:r>
              <a:endParaRPr lang="de-DE" dirty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3" name="Eingekerbter Richtungspfeil 12"/>
            <p:cNvSpPr/>
            <p:nvPr>
              <p:custDataLst>
                <p:tags r:id="rId5"/>
              </p:custDataLst>
            </p:nvPr>
          </p:nvSpPr>
          <p:spPr bwMode="auto">
            <a:xfrm>
              <a:off x="5943425" y="1757199"/>
              <a:ext cx="1994077" cy="599497"/>
            </a:xfrm>
            <a:prstGeom prst="chevron">
              <a:avLst/>
            </a:prstGeom>
            <a:solidFill>
              <a:schemeClr val="bg2"/>
            </a:solidFill>
            <a:ln w="127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 algn="ctr">
                <a:spcBef>
                  <a:spcPct val="5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de-DE" dirty="0" smtClean="0">
                  <a:solidFill>
                    <a:srgbClr val="FFFFFF"/>
                  </a:solidFill>
                  <a:latin typeface="Arial" pitchFamily="34" charset="0"/>
                </a:rPr>
                <a:t>Budgetplanung</a:t>
              </a:r>
              <a:br>
                <a:rPr lang="de-DE" dirty="0" smtClean="0">
                  <a:solidFill>
                    <a:srgbClr val="FFFFFF"/>
                  </a:solidFill>
                  <a:latin typeface="Arial" pitchFamily="34" charset="0"/>
                </a:rPr>
              </a:br>
              <a:r>
                <a:rPr lang="de-DE" sz="1400" dirty="0" smtClean="0">
                  <a:solidFill>
                    <a:srgbClr val="FFFFFF"/>
                  </a:solidFill>
                  <a:latin typeface="Arial" pitchFamily="34" charset="0"/>
                </a:rPr>
                <a:t>(Kundenseitig)</a:t>
              </a:r>
              <a:endParaRPr lang="de-DE" dirty="0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sp>
        <p:nvSpPr>
          <p:cNvPr id="5" name="Richtungspfeil 4"/>
          <p:cNvSpPr/>
          <p:nvPr/>
        </p:nvSpPr>
        <p:spPr bwMode="auto">
          <a:xfrm>
            <a:off x="539750" y="1605367"/>
            <a:ext cx="2140922" cy="599497"/>
          </a:xfrm>
          <a:prstGeom prst="homePlate">
            <a:avLst/>
          </a:prstGeom>
          <a:noFill/>
          <a:ln w="34925" cap="flat" cmpd="sng" algn="ctr">
            <a:solidFill>
              <a:srgbClr val="BD0D2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56" name="Picture 8" descr="C:\Users\altenwea\AppData\Local\Temp\notesE97E9E\~b117422.TMP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180" y="2996952"/>
            <a:ext cx="5808268" cy="250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09.04.2014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445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800" smtClean="0"/>
              <a:t>Intelligentes Straßenerhaltungs-Management</a:t>
            </a: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Teilprojekte (TP) der </a:t>
            </a:r>
            <a:r>
              <a:rPr lang="de-DE" u="sng" dirty="0" smtClean="0"/>
              <a:t>Z</a:t>
            </a:r>
            <a:r>
              <a:rPr lang="de-DE" dirty="0" smtClean="0"/>
              <a:t>ustands</a:t>
            </a:r>
            <a:r>
              <a:rPr lang="de-DE" u="sng" dirty="0" smtClean="0"/>
              <a:t>e</a:t>
            </a:r>
            <a:r>
              <a:rPr lang="de-DE" dirty="0" smtClean="0"/>
              <a:t>rfassung und –</a:t>
            </a:r>
            <a:r>
              <a:rPr lang="de-DE" u="sng" dirty="0" err="1" smtClean="0"/>
              <a:t>b</a:t>
            </a:r>
            <a:r>
              <a:rPr lang="de-DE" dirty="0" err="1" smtClean="0"/>
              <a:t>ewertung</a:t>
            </a:r>
            <a:r>
              <a:rPr lang="de-DE" dirty="0" smtClean="0"/>
              <a:t>.</a:t>
            </a:r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323850" y="1341438"/>
            <a:ext cx="1584325" cy="647700"/>
          </a:xfrm>
          <a:prstGeom prst="rect">
            <a:avLst/>
          </a:prstGeom>
          <a:solidFill>
            <a:srgbClr val="C0C0C0">
              <a:alpha val="79999"/>
            </a:srgbClr>
          </a:solidFill>
          <a:ln w="3175" algn="ctr">
            <a:solidFill>
              <a:schemeClr val="tx1">
                <a:alpha val="79999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de-DE" dirty="0"/>
              <a:t>TP0</a:t>
            </a:r>
          </a:p>
          <a:p>
            <a:pPr algn="ctr"/>
            <a:r>
              <a:rPr lang="de-DE" sz="1200" dirty="0"/>
              <a:t>Grunddaten-</a:t>
            </a:r>
          </a:p>
          <a:p>
            <a:pPr algn="ctr"/>
            <a:r>
              <a:rPr lang="de-DE" sz="1200" dirty="0" err="1"/>
              <a:t>erfassung</a:t>
            </a:r>
            <a:endParaRPr lang="de-DE" sz="1200" dirty="0"/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2051050" y="1341438"/>
            <a:ext cx="1584325" cy="647700"/>
          </a:xfrm>
          <a:prstGeom prst="rect">
            <a:avLst/>
          </a:prstGeom>
          <a:solidFill>
            <a:srgbClr val="C0C0C0">
              <a:alpha val="79999"/>
            </a:srgbClr>
          </a:solidFill>
          <a:ln w="3175" algn="ctr">
            <a:solidFill>
              <a:schemeClr val="tx1">
                <a:alpha val="79999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de-DE"/>
              <a:t>TP1</a:t>
            </a:r>
          </a:p>
          <a:p>
            <a:pPr algn="ctr"/>
            <a:r>
              <a:rPr lang="de-DE" sz="1200"/>
              <a:t>Messung </a:t>
            </a:r>
          </a:p>
          <a:p>
            <a:pPr algn="ctr"/>
            <a:r>
              <a:rPr lang="de-DE" sz="1200"/>
              <a:t>der Ebenheit</a:t>
            </a:r>
          </a:p>
        </p:txBody>
      </p:sp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3779838" y="1341438"/>
            <a:ext cx="1584325" cy="647700"/>
          </a:xfrm>
          <a:prstGeom prst="rect">
            <a:avLst/>
          </a:prstGeom>
          <a:solidFill>
            <a:srgbClr val="C0C0C0">
              <a:alpha val="79999"/>
            </a:srgbClr>
          </a:solidFill>
          <a:ln w="3175" algn="ctr">
            <a:solidFill>
              <a:schemeClr val="tx1">
                <a:alpha val="79999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de-DE"/>
              <a:t>TP2</a:t>
            </a:r>
          </a:p>
          <a:p>
            <a:pPr algn="ctr"/>
            <a:r>
              <a:rPr lang="de-DE" sz="1200"/>
              <a:t>Messung </a:t>
            </a:r>
          </a:p>
          <a:p>
            <a:pPr algn="ctr"/>
            <a:r>
              <a:rPr lang="de-DE" sz="1200"/>
              <a:t>der Griffigkeit</a:t>
            </a:r>
          </a:p>
        </p:txBody>
      </p:sp>
      <p:sp>
        <p:nvSpPr>
          <p:cNvPr id="7176" name="Rectangle 7"/>
          <p:cNvSpPr>
            <a:spLocks noChangeArrowheads="1"/>
          </p:cNvSpPr>
          <p:nvPr/>
        </p:nvSpPr>
        <p:spPr bwMode="auto">
          <a:xfrm>
            <a:off x="5508625" y="1341438"/>
            <a:ext cx="1584325" cy="647700"/>
          </a:xfrm>
          <a:prstGeom prst="rect">
            <a:avLst/>
          </a:prstGeom>
          <a:solidFill>
            <a:srgbClr val="C0C0C0">
              <a:alpha val="79999"/>
            </a:srgbClr>
          </a:solidFill>
          <a:ln w="3175" algn="ctr">
            <a:solidFill>
              <a:schemeClr val="tx1">
                <a:alpha val="79999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de-DE"/>
              <a:t>TP3</a:t>
            </a:r>
          </a:p>
          <a:p>
            <a:pPr algn="ctr"/>
            <a:r>
              <a:rPr lang="de-DE" sz="1200"/>
              <a:t>Ermittlung der </a:t>
            </a:r>
          </a:p>
          <a:p>
            <a:pPr algn="ctr"/>
            <a:r>
              <a:rPr lang="de-DE" sz="1200"/>
              <a:t>Substanzmerkmale</a:t>
            </a:r>
          </a:p>
        </p:txBody>
      </p:sp>
      <p:sp>
        <p:nvSpPr>
          <p:cNvPr id="7177" name="Rectangle 8"/>
          <p:cNvSpPr>
            <a:spLocks noChangeArrowheads="1"/>
          </p:cNvSpPr>
          <p:nvPr/>
        </p:nvSpPr>
        <p:spPr bwMode="auto">
          <a:xfrm>
            <a:off x="7235825" y="1341438"/>
            <a:ext cx="1584325" cy="647700"/>
          </a:xfrm>
          <a:prstGeom prst="rect">
            <a:avLst/>
          </a:prstGeom>
          <a:solidFill>
            <a:srgbClr val="C0C0C0">
              <a:alpha val="79999"/>
            </a:srgbClr>
          </a:solidFill>
          <a:ln w="3175" algn="ctr">
            <a:solidFill>
              <a:schemeClr val="tx1">
                <a:alpha val="79999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de-DE"/>
              <a:t>TP4</a:t>
            </a:r>
          </a:p>
          <a:p>
            <a:pPr algn="ctr"/>
            <a:r>
              <a:rPr lang="de-DE" sz="1200"/>
              <a:t>Zustandsbe- und </a:t>
            </a:r>
          </a:p>
          <a:p>
            <a:pPr algn="ctr"/>
            <a:r>
              <a:rPr lang="de-DE" sz="1200"/>
              <a:t>auswertung</a:t>
            </a:r>
          </a:p>
        </p:txBody>
      </p:sp>
      <p:pic>
        <p:nvPicPr>
          <p:cNvPr id="717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435475"/>
            <a:ext cx="158432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179" name="Group 109"/>
          <p:cNvGrpSpPr>
            <a:grpSpLocks/>
          </p:cNvGrpSpPr>
          <p:nvPr/>
        </p:nvGrpSpPr>
        <p:grpSpPr bwMode="auto">
          <a:xfrm>
            <a:off x="1763713" y="3284538"/>
            <a:ext cx="1800225" cy="962025"/>
            <a:chOff x="840" y="1872"/>
            <a:chExt cx="4104" cy="1485"/>
          </a:xfrm>
        </p:grpSpPr>
        <p:sp>
          <p:nvSpPr>
            <p:cNvPr id="7203" name="AutoShape 110"/>
            <p:cNvSpPr>
              <a:spLocks noChangeArrowheads="1"/>
            </p:cNvSpPr>
            <p:nvPr/>
          </p:nvSpPr>
          <p:spPr bwMode="auto">
            <a:xfrm>
              <a:off x="3744" y="2736"/>
              <a:ext cx="240" cy="601"/>
            </a:xfrm>
            <a:prstGeom prst="roundRect">
              <a:avLst>
                <a:gd name="adj" fmla="val 26667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204" name="AutoShape 111"/>
            <p:cNvSpPr>
              <a:spLocks noChangeArrowheads="1"/>
            </p:cNvSpPr>
            <p:nvPr/>
          </p:nvSpPr>
          <p:spPr bwMode="auto">
            <a:xfrm>
              <a:off x="2064" y="2736"/>
              <a:ext cx="240" cy="550"/>
            </a:xfrm>
            <a:prstGeom prst="roundRect">
              <a:avLst>
                <a:gd name="adj" fmla="val 16667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7205" name="Group 112"/>
            <p:cNvGrpSpPr>
              <a:grpSpLocks/>
            </p:cNvGrpSpPr>
            <p:nvPr/>
          </p:nvGrpSpPr>
          <p:grpSpPr bwMode="auto">
            <a:xfrm>
              <a:off x="1200" y="1872"/>
              <a:ext cx="3455" cy="911"/>
              <a:chOff x="1200" y="1872"/>
              <a:chExt cx="3455" cy="911"/>
            </a:xfrm>
          </p:grpSpPr>
          <p:sp>
            <p:nvSpPr>
              <p:cNvPr id="7249" name="AutoShape 113"/>
              <p:cNvSpPr>
                <a:spLocks noChangeArrowheads="1"/>
              </p:cNvSpPr>
              <p:nvPr/>
            </p:nvSpPr>
            <p:spPr bwMode="auto">
              <a:xfrm>
                <a:off x="1940" y="1872"/>
                <a:ext cx="2123" cy="751"/>
              </a:xfrm>
              <a:prstGeom prst="roundRect">
                <a:avLst>
                  <a:gd name="adj" fmla="val 16667"/>
                </a:avLst>
              </a:prstGeom>
              <a:solidFill>
                <a:srgbClr val="7FB2F2"/>
              </a:solidFill>
              <a:ln w="1908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250" name="Line 114"/>
              <p:cNvSpPr>
                <a:spLocks noChangeShapeType="1"/>
              </p:cNvSpPr>
              <p:nvPr/>
            </p:nvSpPr>
            <p:spPr bwMode="auto">
              <a:xfrm>
                <a:off x="2089" y="1979"/>
                <a:ext cx="1827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251" name="Line 115"/>
              <p:cNvSpPr>
                <a:spLocks noChangeShapeType="1"/>
              </p:cNvSpPr>
              <p:nvPr/>
            </p:nvSpPr>
            <p:spPr bwMode="auto">
              <a:xfrm>
                <a:off x="2089" y="2033"/>
                <a:ext cx="1827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252" name="Line 116"/>
              <p:cNvSpPr>
                <a:spLocks noChangeShapeType="1"/>
              </p:cNvSpPr>
              <p:nvPr/>
            </p:nvSpPr>
            <p:spPr bwMode="auto">
              <a:xfrm>
                <a:off x="2089" y="2112"/>
                <a:ext cx="1827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253" name="Line 117"/>
              <p:cNvSpPr>
                <a:spLocks noChangeShapeType="1"/>
              </p:cNvSpPr>
              <p:nvPr/>
            </p:nvSpPr>
            <p:spPr bwMode="auto">
              <a:xfrm>
                <a:off x="2089" y="2176"/>
                <a:ext cx="1827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254" name="Line 118"/>
              <p:cNvSpPr>
                <a:spLocks noChangeShapeType="1"/>
              </p:cNvSpPr>
              <p:nvPr/>
            </p:nvSpPr>
            <p:spPr bwMode="auto">
              <a:xfrm>
                <a:off x="2089" y="2234"/>
                <a:ext cx="1827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255" name="AutoShape 119"/>
              <p:cNvSpPr>
                <a:spLocks noChangeArrowheads="1"/>
              </p:cNvSpPr>
              <p:nvPr/>
            </p:nvSpPr>
            <p:spPr bwMode="auto">
              <a:xfrm>
                <a:off x="2089" y="2408"/>
                <a:ext cx="444" cy="161"/>
              </a:xfrm>
              <a:prstGeom prst="roundRect">
                <a:avLst>
                  <a:gd name="adj" fmla="val 16667"/>
                </a:avLst>
              </a:prstGeom>
              <a:solidFill>
                <a:srgbClr val="EBF7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256" name="AutoShape 120"/>
              <p:cNvSpPr>
                <a:spLocks noChangeArrowheads="1"/>
              </p:cNvSpPr>
              <p:nvPr/>
            </p:nvSpPr>
            <p:spPr bwMode="auto">
              <a:xfrm>
                <a:off x="3471" y="2408"/>
                <a:ext cx="444" cy="161"/>
              </a:xfrm>
              <a:prstGeom prst="roundRect">
                <a:avLst>
                  <a:gd name="adj" fmla="val 16667"/>
                </a:avLst>
              </a:prstGeom>
              <a:solidFill>
                <a:srgbClr val="EBF7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257" name="Rectangle 121"/>
              <p:cNvSpPr>
                <a:spLocks noChangeArrowheads="1"/>
              </p:cNvSpPr>
              <p:nvPr/>
            </p:nvSpPr>
            <p:spPr bwMode="auto">
              <a:xfrm>
                <a:off x="1200" y="2623"/>
                <a:ext cx="3456" cy="161"/>
              </a:xfrm>
              <a:prstGeom prst="rect">
                <a:avLst/>
              </a:prstGeom>
              <a:blipFill dpi="0" rotWithShape="0">
                <a:blip r:embed="rId5"/>
                <a:srcRect/>
                <a:tile tx="0" ty="0" sx="100000" sy="100000" flip="none" algn="tl"/>
              </a:blipFill>
              <a:ln w="1908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258" name="AutoShape 122"/>
              <p:cNvSpPr>
                <a:spLocks noChangeArrowheads="1"/>
              </p:cNvSpPr>
              <p:nvPr/>
            </p:nvSpPr>
            <p:spPr bwMode="auto">
              <a:xfrm>
                <a:off x="2039" y="2355"/>
                <a:ext cx="1926" cy="268"/>
              </a:xfrm>
              <a:prstGeom prst="roundRect">
                <a:avLst>
                  <a:gd name="adj" fmla="val 16667"/>
                </a:avLst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7206" name="Group 123"/>
            <p:cNvGrpSpPr>
              <a:grpSpLocks/>
            </p:cNvGrpSpPr>
            <p:nvPr/>
          </p:nvGrpSpPr>
          <p:grpSpPr bwMode="auto">
            <a:xfrm>
              <a:off x="840" y="2622"/>
              <a:ext cx="4104" cy="735"/>
              <a:chOff x="840" y="2622"/>
              <a:chExt cx="4104" cy="735"/>
            </a:xfrm>
          </p:grpSpPr>
          <p:sp>
            <p:nvSpPr>
              <p:cNvPr id="7207" name="Freeform 124"/>
              <p:cNvSpPr>
                <a:spLocks noChangeArrowheads="1"/>
              </p:cNvSpPr>
              <p:nvPr/>
            </p:nvSpPr>
            <p:spPr bwMode="auto">
              <a:xfrm>
                <a:off x="840" y="3116"/>
                <a:ext cx="4104" cy="241"/>
              </a:xfrm>
              <a:custGeom>
                <a:avLst/>
                <a:gdLst>
                  <a:gd name="T0" fmla="*/ 0 w 4089"/>
                  <a:gd name="T1" fmla="*/ 0 h 241"/>
                  <a:gd name="T2" fmla="*/ 213 w 4089"/>
                  <a:gd name="T3" fmla="*/ 10 h 241"/>
                  <a:gd name="T4" fmla="*/ 241 w 4089"/>
                  <a:gd name="T5" fmla="*/ 28 h 241"/>
                  <a:gd name="T6" fmla="*/ 393 w 4089"/>
                  <a:gd name="T7" fmla="*/ 76 h 241"/>
                  <a:gd name="T8" fmla="*/ 771 w 4089"/>
                  <a:gd name="T9" fmla="*/ 57 h 241"/>
                  <a:gd name="T10" fmla="*/ 973 w 4089"/>
                  <a:gd name="T11" fmla="*/ 76 h 241"/>
                  <a:gd name="T12" fmla="*/ 1012 w 4089"/>
                  <a:gd name="T13" fmla="*/ 85 h 241"/>
                  <a:gd name="T14" fmla="*/ 1135 w 4089"/>
                  <a:gd name="T15" fmla="*/ 94 h 241"/>
                  <a:gd name="T16" fmla="*/ 1191 w 4089"/>
                  <a:gd name="T17" fmla="*/ 123 h 241"/>
                  <a:gd name="T18" fmla="*/ 1520 w 4089"/>
                  <a:gd name="T19" fmla="*/ 170 h 241"/>
                  <a:gd name="T20" fmla="*/ 1692 w 4089"/>
                  <a:gd name="T21" fmla="*/ 198 h 241"/>
                  <a:gd name="T22" fmla="*/ 1721 w 4089"/>
                  <a:gd name="T23" fmla="*/ 179 h 241"/>
                  <a:gd name="T24" fmla="*/ 1740 w 4089"/>
                  <a:gd name="T25" fmla="*/ 151 h 241"/>
                  <a:gd name="T26" fmla="*/ 1800 w 4089"/>
                  <a:gd name="T27" fmla="*/ 132 h 241"/>
                  <a:gd name="T28" fmla="*/ 1971 w 4089"/>
                  <a:gd name="T29" fmla="*/ 66 h 241"/>
                  <a:gd name="T30" fmla="*/ 2250 w 4089"/>
                  <a:gd name="T31" fmla="*/ 38 h 241"/>
                  <a:gd name="T32" fmla="*/ 2557 w 4089"/>
                  <a:gd name="T33" fmla="*/ 47 h 241"/>
                  <a:gd name="T34" fmla="*/ 2605 w 4089"/>
                  <a:gd name="T35" fmla="*/ 85 h 241"/>
                  <a:gd name="T36" fmla="*/ 2685 w 4089"/>
                  <a:gd name="T37" fmla="*/ 94 h 241"/>
                  <a:gd name="T38" fmla="*/ 2885 w 4089"/>
                  <a:gd name="T39" fmla="*/ 132 h 241"/>
                  <a:gd name="T40" fmla="*/ 2905 w 4089"/>
                  <a:gd name="T41" fmla="*/ 161 h 241"/>
                  <a:gd name="T42" fmla="*/ 2916 w 4089"/>
                  <a:gd name="T43" fmla="*/ 198 h 241"/>
                  <a:gd name="T44" fmla="*/ 2973 w 4089"/>
                  <a:gd name="T45" fmla="*/ 217 h 241"/>
                  <a:gd name="T46" fmla="*/ 3271 w 4089"/>
                  <a:gd name="T47" fmla="*/ 208 h 241"/>
                  <a:gd name="T48" fmla="*/ 3299 w 4089"/>
                  <a:gd name="T49" fmla="*/ 151 h 241"/>
                  <a:gd name="T50" fmla="*/ 3413 w 4089"/>
                  <a:gd name="T51" fmla="*/ 85 h 241"/>
                  <a:gd name="T52" fmla="*/ 3443 w 4089"/>
                  <a:gd name="T53" fmla="*/ 57 h 241"/>
                  <a:gd name="T54" fmla="*/ 3474 w 4089"/>
                  <a:gd name="T55" fmla="*/ 47 h 241"/>
                  <a:gd name="T56" fmla="*/ 3521 w 4089"/>
                  <a:gd name="T57" fmla="*/ 10 h 241"/>
                  <a:gd name="T58" fmla="*/ 3654 w 4089"/>
                  <a:gd name="T59" fmla="*/ 19 h 241"/>
                  <a:gd name="T60" fmla="*/ 3672 w 4089"/>
                  <a:gd name="T61" fmla="*/ 47 h 241"/>
                  <a:gd name="T62" fmla="*/ 3712 w 4089"/>
                  <a:gd name="T63" fmla="*/ 57 h 241"/>
                  <a:gd name="T64" fmla="*/ 3932 w 4089"/>
                  <a:gd name="T65" fmla="*/ 76 h 241"/>
                  <a:gd name="T66" fmla="*/ 4164 w 4089"/>
                  <a:gd name="T67" fmla="*/ 142 h 24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089" h="241">
                    <a:moveTo>
                      <a:pt x="0" y="0"/>
                    </a:moveTo>
                    <a:cubicBezTo>
                      <a:pt x="69" y="3"/>
                      <a:pt x="139" y="2"/>
                      <a:pt x="208" y="10"/>
                    </a:cubicBezTo>
                    <a:cubicBezTo>
                      <a:pt x="219" y="11"/>
                      <a:pt x="226" y="24"/>
                      <a:pt x="236" y="28"/>
                    </a:cubicBezTo>
                    <a:cubicBezTo>
                      <a:pt x="285" y="49"/>
                      <a:pt x="338" y="59"/>
                      <a:pt x="388" y="76"/>
                    </a:cubicBezTo>
                    <a:cubicBezTo>
                      <a:pt x="512" y="71"/>
                      <a:pt x="634" y="57"/>
                      <a:pt x="756" y="57"/>
                    </a:cubicBezTo>
                    <a:cubicBezTo>
                      <a:pt x="821" y="48"/>
                      <a:pt x="889" y="68"/>
                      <a:pt x="954" y="76"/>
                    </a:cubicBezTo>
                    <a:cubicBezTo>
                      <a:pt x="967" y="79"/>
                      <a:pt x="979" y="84"/>
                      <a:pt x="992" y="85"/>
                    </a:cubicBezTo>
                    <a:cubicBezTo>
                      <a:pt x="1033" y="90"/>
                      <a:pt x="1075" y="87"/>
                      <a:pt x="1115" y="94"/>
                    </a:cubicBezTo>
                    <a:cubicBezTo>
                      <a:pt x="1136" y="98"/>
                      <a:pt x="1151" y="116"/>
                      <a:pt x="1171" y="123"/>
                    </a:cubicBezTo>
                    <a:cubicBezTo>
                      <a:pt x="1236" y="218"/>
                      <a:pt x="1400" y="167"/>
                      <a:pt x="1492" y="170"/>
                    </a:cubicBezTo>
                    <a:cubicBezTo>
                      <a:pt x="1517" y="241"/>
                      <a:pt x="1593" y="203"/>
                      <a:pt x="1662" y="198"/>
                    </a:cubicBezTo>
                    <a:cubicBezTo>
                      <a:pt x="1672" y="192"/>
                      <a:pt x="1683" y="187"/>
                      <a:pt x="1691" y="179"/>
                    </a:cubicBezTo>
                    <a:cubicBezTo>
                      <a:pt x="1699" y="171"/>
                      <a:pt x="1701" y="158"/>
                      <a:pt x="1710" y="151"/>
                    </a:cubicBezTo>
                    <a:cubicBezTo>
                      <a:pt x="1725" y="139"/>
                      <a:pt x="1749" y="142"/>
                      <a:pt x="1766" y="132"/>
                    </a:cubicBezTo>
                    <a:cubicBezTo>
                      <a:pt x="1869" y="74"/>
                      <a:pt x="1814" y="80"/>
                      <a:pt x="1936" y="66"/>
                    </a:cubicBezTo>
                    <a:cubicBezTo>
                      <a:pt x="2045" y="40"/>
                      <a:pt x="2046" y="45"/>
                      <a:pt x="2210" y="38"/>
                    </a:cubicBezTo>
                    <a:cubicBezTo>
                      <a:pt x="2311" y="41"/>
                      <a:pt x="2411" y="41"/>
                      <a:pt x="2512" y="47"/>
                    </a:cubicBezTo>
                    <a:cubicBezTo>
                      <a:pt x="2586" y="51"/>
                      <a:pt x="2494" y="60"/>
                      <a:pt x="2559" y="85"/>
                    </a:cubicBezTo>
                    <a:cubicBezTo>
                      <a:pt x="2583" y="94"/>
                      <a:pt x="2610" y="91"/>
                      <a:pt x="2635" y="94"/>
                    </a:cubicBezTo>
                    <a:cubicBezTo>
                      <a:pt x="2701" y="111"/>
                      <a:pt x="2766" y="124"/>
                      <a:pt x="2833" y="132"/>
                    </a:cubicBezTo>
                    <a:cubicBezTo>
                      <a:pt x="2839" y="142"/>
                      <a:pt x="2847" y="150"/>
                      <a:pt x="2852" y="161"/>
                    </a:cubicBezTo>
                    <a:cubicBezTo>
                      <a:pt x="2857" y="173"/>
                      <a:pt x="2852" y="190"/>
                      <a:pt x="2862" y="198"/>
                    </a:cubicBezTo>
                    <a:cubicBezTo>
                      <a:pt x="2877" y="211"/>
                      <a:pt x="2918" y="217"/>
                      <a:pt x="2918" y="217"/>
                    </a:cubicBezTo>
                    <a:cubicBezTo>
                      <a:pt x="3016" y="214"/>
                      <a:pt x="3114" y="220"/>
                      <a:pt x="3211" y="208"/>
                    </a:cubicBezTo>
                    <a:cubicBezTo>
                      <a:pt x="3232" y="205"/>
                      <a:pt x="3223" y="165"/>
                      <a:pt x="3239" y="151"/>
                    </a:cubicBezTo>
                    <a:cubicBezTo>
                      <a:pt x="3272" y="122"/>
                      <a:pt x="3311" y="98"/>
                      <a:pt x="3353" y="85"/>
                    </a:cubicBezTo>
                    <a:cubicBezTo>
                      <a:pt x="3362" y="76"/>
                      <a:pt x="3370" y="64"/>
                      <a:pt x="3381" y="57"/>
                    </a:cubicBezTo>
                    <a:cubicBezTo>
                      <a:pt x="3389" y="51"/>
                      <a:pt x="3401" y="53"/>
                      <a:pt x="3409" y="47"/>
                    </a:cubicBezTo>
                    <a:cubicBezTo>
                      <a:pt x="3467" y="0"/>
                      <a:pt x="3388" y="32"/>
                      <a:pt x="3456" y="10"/>
                    </a:cubicBezTo>
                    <a:cubicBezTo>
                      <a:pt x="3500" y="13"/>
                      <a:pt x="3546" y="8"/>
                      <a:pt x="3589" y="19"/>
                    </a:cubicBezTo>
                    <a:cubicBezTo>
                      <a:pt x="3600" y="22"/>
                      <a:pt x="3598" y="41"/>
                      <a:pt x="3607" y="47"/>
                    </a:cubicBezTo>
                    <a:cubicBezTo>
                      <a:pt x="3618" y="54"/>
                      <a:pt x="3632" y="54"/>
                      <a:pt x="3645" y="57"/>
                    </a:cubicBezTo>
                    <a:cubicBezTo>
                      <a:pt x="3718" y="32"/>
                      <a:pt x="3792" y="51"/>
                      <a:pt x="3862" y="76"/>
                    </a:cubicBezTo>
                    <a:cubicBezTo>
                      <a:pt x="3925" y="169"/>
                      <a:pt x="3976" y="142"/>
                      <a:pt x="4089" y="142"/>
                    </a:cubicBezTo>
                  </a:path>
                </a:pathLst>
              </a:custGeom>
              <a:noFill/>
              <a:ln w="2844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7208" name="Group 125"/>
              <p:cNvGrpSpPr>
                <a:grpSpLocks/>
              </p:cNvGrpSpPr>
              <p:nvPr/>
            </p:nvGrpSpPr>
            <p:grpSpPr bwMode="auto">
              <a:xfrm>
                <a:off x="1200" y="2654"/>
                <a:ext cx="3455" cy="682"/>
                <a:chOff x="1200" y="2654"/>
                <a:chExt cx="3455" cy="682"/>
              </a:xfrm>
            </p:grpSpPr>
            <p:grpSp>
              <p:nvGrpSpPr>
                <p:cNvPr id="7211" name="Group 126"/>
                <p:cNvGrpSpPr>
                  <a:grpSpLocks/>
                </p:cNvGrpSpPr>
                <p:nvPr/>
              </p:nvGrpSpPr>
              <p:grpSpPr bwMode="auto">
                <a:xfrm>
                  <a:off x="1200" y="2654"/>
                  <a:ext cx="3359" cy="682"/>
                  <a:chOff x="1200" y="2654"/>
                  <a:chExt cx="3359" cy="682"/>
                </a:xfrm>
              </p:grpSpPr>
              <p:sp>
                <p:nvSpPr>
                  <p:cNvPr id="7213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1296" y="2702"/>
                    <a:ext cx="1" cy="480"/>
                  </a:xfrm>
                  <a:prstGeom prst="line">
                    <a:avLst/>
                  </a:prstGeom>
                  <a:noFill/>
                  <a:ln w="19080">
                    <a:solidFill>
                      <a:srgbClr val="EE022F"/>
                    </a:solidFill>
                    <a:miter lim="800000"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214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1392" y="2654"/>
                    <a:ext cx="1" cy="528"/>
                  </a:xfrm>
                  <a:prstGeom prst="line">
                    <a:avLst/>
                  </a:prstGeom>
                  <a:noFill/>
                  <a:ln w="19080">
                    <a:solidFill>
                      <a:srgbClr val="EE022F"/>
                    </a:solidFill>
                    <a:miter lim="800000"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215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1488" y="2736"/>
                    <a:ext cx="1" cy="432"/>
                  </a:xfrm>
                  <a:prstGeom prst="line">
                    <a:avLst/>
                  </a:prstGeom>
                  <a:noFill/>
                  <a:ln w="19080">
                    <a:solidFill>
                      <a:srgbClr val="EE022F"/>
                    </a:solidFill>
                    <a:miter lim="800000"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216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1584" y="2736"/>
                    <a:ext cx="1" cy="432"/>
                  </a:xfrm>
                  <a:prstGeom prst="line">
                    <a:avLst/>
                  </a:prstGeom>
                  <a:noFill/>
                  <a:ln w="19080">
                    <a:solidFill>
                      <a:srgbClr val="EE022F"/>
                    </a:solidFill>
                    <a:miter lim="800000"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217" name="Line 131"/>
                  <p:cNvSpPr>
                    <a:spLocks noChangeShapeType="1"/>
                  </p:cNvSpPr>
                  <p:nvPr/>
                </p:nvSpPr>
                <p:spPr bwMode="auto">
                  <a:xfrm>
                    <a:off x="1680" y="2736"/>
                    <a:ext cx="1" cy="432"/>
                  </a:xfrm>
                  <a:prstGeom prst="line">
                    <a:avLst/>
                  </a:prstGeom>
                  <a:noFill/>
                  <a:ln w="19080">
                    <a:solidFill>
                      <a:srgbClr val="EE022F"/>
                    </a:solidFill>
                    <a:miter lim="800000"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218" name="Line 132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2736"/>
                    <a:ext cx="1" cy="432"/>
                  </a:xfrm>
                  <a:prstGeom prst="line">
                    <a:avLst/>
                  </a:prstGeom>
                  <a:noFill/>
                  <a:ln w="19080">
                    <a:solidFill>
                      <a:srgbClr val="EE022F"/>
                    </a:solidFill>
                    <a:miter lim="800000"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219" name="Line 133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2724"/>
                    <a:ext cx="1" cy="480"/>
                  </a:xfrm>
                  <a:prstGeom prst="line">
                    <a:avLst/>
                  </a:prstGeom>
                  <a:noFill/>
                  <a:ln w="19080">
                    <a:solidFill>
                      <a:srgbClr val="EE022F"/>
                    </a:solidFill>
                    <a:miter lim="800000"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220" name="Line 134"/>
                  <p:cNvSpPr>
                    <a:spLocks noChangeShapeType="1"/>
                  </p:cNvSpPr>
                  <p:nvPr/>
                </p:nvSpPr>
                <p:spPr bwMode="auto">
                  <a:xfrm>
                    <a:off x="1968" y="2736"/>
                    <a:ext cx="1" cy="480"/>
                  </a:xfrm>
                  <a:prstGeom prst="line">
                    <a:avLst/>
                  </a:prstGeom>
                  <a:noFill/>
                  <a:ln w="19080">
                    <a:solidFill>
                      <a:srgbClr val="EE022F"/>
                    </a:solidFill>
                    <a:miter lim="800000"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221" name="Line 135"/>
                  <p:cNvSpPr>
                    <a:spLocks noChangeShapeType="1"/>
                  </p:cNvSpPr>
                  <p:nvPr/>
                </p:nvSpPr>
                <p:spPr bwMode="auto">
                  <a:xfrm>
                    <a:off x="2064" y="2706"/>
                    <a:ext cx="1" cy="576"/>
                  </a:xfrm>
                  <a:prstGeom prst="line">
                    <a:avLst/>
                  </a:prstGeom>
                  <a:noFill/>
                  <a:ln w="19080">
                    <a:solidFill>
                      <a:srgbClr val="EE022F"/>
                    </a:solidFill>
                    <a:miter lim="800000"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222" name="Line 136"/>
                  <p:cNvSpPr>
                    <a:spLocks noChangeShapeType="1"/>
                  </p:cNvSpPr>
                  <p:nvPr/>
                </p:nvSpPr>
                <p:spPr bwMode="auto">
                  <a:xfrm>
                    <a:off x="2160" y="2665"/>
                    <a:ext cx="1" cy="624"/>
                  </a:xfrm>
                  <a:prstGeom prst="line">
                    <a:avLst/>
                  </a:prstGeom>
                  <a:noFill/>
                  <a:ln w="19080">
                    <a:solidFill>
                      <a:srgbClr val="EE022F"/>
                    </a:solidFill>
                    <a:miter lim="800000"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223" name="Line 137"/>
                  <p:cNvSpPr>
                    <a:spLocks noChangeShapeType="1"/>
                  </p:cNvSpPr>
                  <p:nvPr/>
                </p:nvSpPr>
                <p:spPr bwMode="auto">
                  <a:xfrm>
                    <a:off x="2256" y="2688"/>
                    <a:ext cx="1" cy="605"/>
                  </a:xfrm>
                  <a:prstGeom prst="line">
                    <a:avLst/>
                  </a:prstGeom>
                  <a:noFill/>
                  <a:ln w="19080">
                    <a:solidFill>
                      <a:srgbClr val="EE022F"/>
                    </a:solidFill>
                    <a:miter lim="800000"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224" name="Line 138"/>
                  <p:cNvSpPr>
                    <a:spLocks noChangeShapeType="1"/>
                  </p:cNvSpPr>
                  <p:nvPr/>
                </p:nvSpPr>
                <p:spPr bwMode="auto">
                  <a:xfrm>
                    <a:off x="2352" y="2688"/>
                    <a:ext cx="1" cy="598"/>
                  </a:xfrm>
                  <a:prstGeom prst="line">
                    <a:avLst/>
                  </a:prstGeom>
                  <a:noFill/>
                  <a:ln w="19080">
                    <a:solidFill>
                      <a:srgbClr val="EE022F"/>
                    </a:solidFill>
                    <a:miter lim="800000"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225" name="Line 139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2736"/>
                    <a:ext cx="1" cy="576"/>
                  </a:xfrm>
                  <a:prstGeom prst="line">
                    <a:avLst/>
                  </a:prstGeom>
                  <a:noFill/>
                  <a:ln w="19080">
                    <a:solidFill>
                      <a:srgbClr val="EE022F"/>
                    </a:solidFill>
                    <a:miter lim="800000"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226" name="Line 140"/>
                  <p:cNvSpPr>
                    <a:spLocks noChangeShapeType="1"/>
                  </p:cNvSpPr>
                  <p:nvPr/>
                </p:nvSpPr>
                <p:spPr bwMode="auto">
                  <a:xfrm>
                    <a:off x="2544" y="2720"/>
                    <a:ext cx="1" cy="576"/>
                  </a:xfrm>
                  <a:prstGeom prst="line">
                    <a:avLst/>
                  </a:prstGeom>
                  <a:noFill/>
                  <a:ln w="19080">
                    <a:solidFill>
                      <a:srgbClr val="EE022F"/>
                    </a:solidFill>
                    <a:miter lim="800000"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227" name="Line 141"/>
                  <p:cNvSpPr>
                    <a:spLocks noChangeShapeType="1"/>
                  </p:cNvSpPr>
                  <p:nvPr/>
                </p:nvSpPr>
                <p:spPr bwMode="auto">
                  <a:xfrm>
                    <a:off x="2640" y="2736"/>
                    <a:ext cx="1" cy="480"/>
                  </a:xfrm>
                  <a:prstGeom prst="line">
                    <a:avLst/>
                  </a:prstGeom>
                  <a:noFill/>
                  <a:ln w="19080">
                    <a:solidFill>
                      <a:srgbClr val="EE022F"/>
                    </a:solidFill>
                    <a:miter lim="800000"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228" name="Line 142"/>
                  <p:cNvSpPr>
                    <a:spLocks noChangeShapeType="1"/>
                  </p:cNvSpPr>
                  <p:nvPr/>
                </p:nvSpPr>
                <p:spPr bwMode="auto">
                  <a:xfrm>
                    <a:off x="2736" y="2736"/>
                    <a:ext cx="1" cy="432"/>
                  </a:xfrm>
                  <a:prstGeom prst="line">
                    <a:avLst/>
                  </a:prstGeom>
                  <a:noFill/>
                  <a:ln w="19080">
                    <a:solidFill>
                      <a:srgbClr val="EE022F"/>
                    </a:solidFill>
                    <a:miter lim="800000"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229" name="Line 143"/>
                  <p:cNvSpPr>
                    <a:spLocks noChangeShapeType="1"/>
                  </p:cNvSpPr>
                  <p:nvPr/>
                </p:nvSpPr>
                <p:spPr bwMode="auto">
                  <a:xfrm>
                    <a:off x="2832" y="2736"/>
                    <a:ext cx="1" cy="432"/>
                  </a:xfrm>
                  <a:prstGeom prst="line">
                    <a:avLst/>
                  </a:prstGeom>
                  <a:noFill/>
                  <a:ln w="19080">
                    <a:solidFill>
                      <a:srgbClr val="EE022F"/>
                    </a:solidFill>
                    <a:miter lim="800000"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230" name="Line 144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736"/>
                    <a:ext cx="1" cy="432"/>
                  </a:xfrm>
                  <a:prstGeom prst="line">
                    <a:avLst/>
                  </a:prstGeom>
                  <a:noFill/>
                  <a:ln w="19080">
                    <a:solidFill>
                      <a:srgbClr val="EE022F"/>
                    </a:solidFill>
                    <a:miter lim="800000"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231" name="Line 145"/>
                  <p:cNvSpPr>
                    <a:spLocks noChangeShapeType="1"/>
                  </p:cNvSpPr>
                  <p:nvPr/>
                </p:nvSpPr>
                <p:spPr bwMode="auto">
                  <a:xfrm>
                    <a:off x="3024" y="2713"/>
                    <a:ext cx="1" cy="432"/>
                  </a:xfrm>
                  <a:prstGeom prst="line">
                    <a:avLst/>
                  </a:prstGeom>
                  <a:noFill/>
                  <a:ln w="19080">
                    <a:solidFill>
                      <a:srgbClr val="EE022F"/>
                    </a:solidFill>
                    <a:miter lim="800000"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232" name="Line 146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24"/>
                    <a:ext cx="1" cy="432"/>
                  </a:xfrm>
                  <a:prstGeom prst="line">
                    <a:avLst/>
                  </a:prstGeom>
                  <a:noFill/>
                  <a:ln w="19080">
                    <a:solidFill>
                      <a:srgbClr val="EE022F"/>
                    </a:solidFill>
                    <a:miter lim="800000"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233" name="Line 147"/>
                  <p:cNvSpPr>
                    <a:spLocks noChangeShapeType="1"/>
                  </p:cNvSpPr>
                  <p:nvPr/>
                </p:nvSpPr>
                <p:spPr bwMode="auto">
                  <a:xfrm>
                    <a:off x="3120" y="2713"/>
                    <a:ext cx="1" cy="432"/>
                  </a:xfrm>
                  <a:prstGeom prst="line">
                    <a:avLst/>
                  </a:prstGeom>
                  <a:noFill/>
                  <a:ln w="19080">
                    <a:solidFill>
                      <a:srgbClr val="EE022F"/>
                    </a:solidFill>
                    <a:miter lim="800000"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234" name="Line 148"/>
                  <p:cNvSpPr>
                    <a:spLocks noChangeShapeType="1"/>
                  </p:cNvSpPr>
                  <p:nvPr/>
                </p:nvSpPr>
                <p:spPr bwMode="auto">
                  <a:xfrm>
                    <a:off x="3408" y="2724"/>
                    <a:ext cx="1" cy="480"/>
                  </a:xfrm>
                  <a:prstGeom prst="line">
                    <a:avLst/>
                  </a:prstGeom>
                  <a:noFill/>
                  <a:ln w="19080">
                    <a:solidFill>
                      <a:srgbClr val="EE022F"/>
                    </a:solidFill>
                    <a:miter lim="800000"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235" name="Line 149"/>
                  <p:cNvSpPr>
                    <a:spLocks noChangeShapeType="1"/>
                  </p:cNvSpPr>
                  <p:nvPr/>
                </p:nvSpPr>
                <p:spPr bwMode="auto">
                  <a:xfrm>
                    <a:off x="3312" y="2736"/>
                    <a:ext cx="1" cy="432"/>
                  </a:xfrm>
                  <a:prstGeom prst="line">
                    <a:avLst/>
                  </a:prstGeom>
                  <a:noFill/>
                  <a:ln w="19080">
                    <a:solidFill>
                      <a:srgbClr val="EE022F"/>
                    </a:solidFill>
                    <a:miter lim="800000"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236" name="Line 150"/>
                  <p:cNvSpPr>
                    <a:spLocks noChangeShapeType="1"/>
                  </p:cNvSpPr>
                  <p:nvPr/>
                </p:nvSpPr>
                <p:spPr bwMode="auto">
                  <a:xfrm>
                    <a:off x="3600" y="2743"/>
                    <a:ext cx="1" cy="480"/>
                  </a:xfrm>
                  <a:prstGeom prst="line">
                    <a:avLst/>
                  </a:prstGeom>
                  <a:noFill/>
                  <a:ln w="19080">
                    <a:solidFill>
                      <a:srgbClr val="EE022F"/>
                    </a:solidFill>
                    <a:miter lim="800000"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237" name="Line 151"/>
                  <p:cNvSpPr>
                    <a:spLocks noChangeShapeType="1"/>
                  </p:cNvSpPr>
                  <p:nvPr/>
                </p:nvSpPr>
                <p:spPr bwMode="auto">
                  <a:xfrm>
                    <a:off x="3504" y="2736"/>
                    <a:ext cx="1" cy="480"/>
                  </a:xfrm>
                  <a:prstGeom prst="line">
                    <a:avLst/>
                  </a:prstGeom>
                  <a:noFill/>
                  <a:ln w="19080">
                    <a:solidFill>
                      <a:srgbClr val="EE022F"/>
                    </a:solidFill>
                    <a:miter lim="800000"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238" name="Line 152"/>
                  <p:cNvSpPr>
                    <a:spLocks noChangeShapeType="1"/>
                  </p:cNvSpPr>
                  <p:nvPr/>
                </p:nvSpPr>
                <p:spPr bwMode="auto">
                  <a:xfrm>
                    <a:off x="3696" y="2695"/>
                    <a:ext cx="1" cy="550"/>
                  </a:xfrm>
                  <a:prstGeom prst="line">
                    <a:avLst/>
                  </a:prstGeom>
                  <a:noFill/>
                  <a:ln w="19080">
                    <a:solidFill>
                      <a:srgbClr val="EE022F"/>
                    </a:solidFill>
                    <a:miter lim="800000"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239" name="Line 153"/>
                  <p:cNvSpPr>
                    <a:spLocks noChangeShapeType="1"/>
                  </p:cNvSpPr>
                  <p:nvPr/>
                </p:nvSpPr>
                <p:spPr bwMode="auto">
                  <a:xfrm>
                    <a:off x="3792" y="2706"/>
                    <a:ext cx="1" cy="624"/>
                  </a:xfrm>
                  <a:prstGeom prst="line">
                    <a:avLst/>
                  </a:prstGeom>
                  <a:noFill/>
                  <a:ln w="19080">
                    <a:solidFill>
                      <a:srgbClr val="EE022F"/>
                    </a:solidFill>
                    <a:miter lim="800000"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240" name="Line 154"/>
                  <p:cNvSpPr>
                    <a:spLocks noChangeShapeType="1"/>
                  </p:cNvSpPr>
                  <p:nvPr/>
                </p:nvSpPr>
                <p:spPr bwMode="auto">
                  <a:xfrm>
                    <a:off x="3888" y="2713"/>
                    <a:ext cx="1" cy="624"/>
                  </a:xfrm>
                  <a:prstGeom prst="line">
                    <a:avLst/>
                  </a:prstGeom>
                  <a:noFill/>
                  <a:ln w="19080">
                    <a:solidFill>
                      <a:srgbClr val="EE022F"/>
                    </a:solidFill>
                    <a:miter lim="800000"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241" name="Line 155"/>
                  <p:cNvSpPr>
                    <a:spLocks noChangeShapeType="1"/>
                  </p:cNvSpPr>
                  <p:nvPr/>
                </p:nvSpPr>
                <p:spPr bwMode="auto">
                  <a:xfrm>
                    <a:off x="3984" y="2747"/>
                    <a:ext cx="1" cy="576"/>
                  </a:xfrm>
                  <a:prstGeom prst="line">
                    <a:avLst/>
                  </a:prstGeom>
                  <a:noFill/>
                  <a:ln w="19080">
                    <a:solidFill>
                      <a:srgbClr val="EE022F"/>
                    </a:solidFill>
                    <a:miter lim="800000"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242" name="Line 156"/>
                  <p:cNvSpPr>
                    <a:spLocks noChangeShapeType="1"/>
                  </p:cNvSpPr>
                  <p:nvPr/>
                </p:nvSpPr>
                <p:spPr bwMode="auto">
                  <a:xfrm>
                    <a:off x="4080" y="2736"/>
                    <a:ext cx="1" cy="528"/>
                  </a:xfrm>
                  <a:prstGeom prst="line">
                    <a:avLst/>
                  </a:prstGeom>
                  <a:noFill/>
                  <a:ln w="19080">
                    <a:solidFill>
                      <a:srgbClr val="EE022F"/>
                    </a:solidFill>
                    <a:miter lim="800000"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243" name="Line 157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2736"/>
                    <a:ext cx="1" cy="480"/>
                  </a:xfrm>
                  <a:prstGeom prst="line">
                    <a:avLst/>
                  </a:prstGeom>
                  <a:noFill/>
                  <a:ln w="19080">
                    <a:solidFill>
                      <a:srgbClr val="EE022F"/>
                    </a:solidFill>
                    <a:miter lim="800000"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244" name="Line 158"/>
                  <p:cNvSpPr>
                    <a:spLocks noChangeShapeType="1"/>
                  </p:cNvSpPr>
                  <p:nvPr/>
                </p:nvSpPr>
                <p:spPr bwMode="auto">
                  <a:xfrm>
                    <a:off x="4368" y="2688"/>
                    <a:ext cx="1" cy="432"/>
                  </a:xfrm>
                  <a:prstGeom prst="line">
                    <a:avLst/>
                  </a:prstGeom>
                  <a:noFill/>
                  <a:ln w="19080">
                    <a:solidFill>
                      <a:srgbClr val="EE022F"/>
                    </a:solidFill>
                    <a:miter lim="800000"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245" name="Line 159"/>
                  <p:cNvSpPr>
                    <a:spLocks noChangeShapeType="1"/>
                  </p:cNvSpPr>
                  <p:nvPr/>
                </p:nvSpPr>
                <p:spPr bwMode="auto">
                  <a:xfrm>
                    <a:off x="4272" y="2736"/>
                    <a:ext cx="1" cy="406"/>
                  </a:xfrm>
                  <a:prstGeom prst="line">
                    <a:avLst/>
                  </a:prstGeom>
                  <a:noFill/>
                  <a:ln w="19080">
                    <a:solidFill>
                      <a:srgbClr val="EE022F"/>
                    </a:solidFill>
                    <a:miter lim="800000"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246" name="Line 160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2736"/>
                    <a:ext cx="1" cy="432"/>
                  </a:xfrm>
                  <a:prstGeom prst="line">
                    <a:avLst/>
                  </a:prstGeom>
                  <a:noFill/>
                  <a:ln w="19080">
                    <a:solidFill>
                      <a:srgbClr val="EE022F"/>
                    </a:solidFill>
                    <a:miter lim="800000"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247" name="Line 161"/>
                  <p:cNvSpPr>
                    <a:spLocks noChangeShapeType="1"/>
                  </p:cNvSpPr>
                  <p:nvPr/>
                </p:nvSpPr>
                <p:spPr bwMode="auto">
                  <a:xfrm>
                    <a:off x="4560" y="2736"/>
                    <a:ext cx="1" cy="432"/>
                  </a:xfrm>
                  <a:prstGeom prst="line">
                    <a:avLst/>
                  </a:prstGeom>
                  <a:noFill/>
                  <a:ln w="19080">
                    <a:solidFill>
                      <a:srgbClr val="EE022F"/>
                    </a:solidFill>
                    <a:miter lim="800000"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248" name="Line 162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736"/>
                    <a:ext cx="1" cy="432"/>
                  </a:xfrm>
                  <a:prstGeom prst="line">
                    <a:avLst/>
                  </a:prstGeom>
                  <a:noFill/>
                  <a:ln w="19080">
                    <a:solidFill>
                      <a:srgbClr val="EE022F"/>
                    </a:solidFill>
                    <a:miter lim="800000"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7212" name="Line 163"/>
                <p:cNvSpPr>
                  <a:spLocks noChangeShapeType="1"/>
                </p:cNvSpPr>
                <p:nvPr/>
              </p:nvSpPr>
              <p:spPr bwMode="auto">
                <a:xfrm>
                  <a:off x="4656" y="2736"/>
                  <a:ext cx="1" cy="432"/>
                </a:xfrm>
                <a:prstGeom prst="line">
                  <a:avLst/>
                </a:prstGeom>
                <a:noFill/>
                <a:ln w="19080">
                  <a:solidFill>
                    <a:srgbClr val="EE022F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7209" name="Line 164"/>
              <p:cNvSpPr>
                <a:spLocks noChangeShapeType="1"/>
              </p:cNvSpPr>
              <p:nvPr/>
            </p:nvSpPr>
            <p:spPr bwMode="auto">
              <a:xfrm>
                <a:off x="1920" y="2622"/>
                <a:ext cx="1" cy="162"/>
              </a:xfrm>
              <a:prstGeom prst="line">
                <a:avLst/>
              </a:prstGeom>
              <a:noFill/>
              <a:ln w="255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210" name="Line 165"/>
              <p:cNvSpPr>
                <a:spLocks noChangeShapeType="1"/>
              </p:cNvSpPr>
              <p:nvPr/>
            </p:nvSpPr>
            <p:spPr bwMode="auto">
              <a:xfrm>
                <a:off x="4119" y="2622"/>
                <a:ext cx="1" cy="162"/>
              </a:xfrm>
              <a:prstGeom prst="line">
                <a:avLst/>
              </a:prstGeom>
              <a:noFill/>
              <a:ln w="255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7180" name="Line 166"/>
          <p:cNvSpPr>
            <a:spLocks noChangeShapeType="1"/>
          </p:cNvSpPr>
          <p:nvPr/>
        </p:nvSpPr>
        <p:spPr bwMode="auto">
          <a:xfrm flipH="1">
            <a:off x="2555875" y="2133600"/>
            <a:ext cx="287338" cy="1008063"/>
          </a:xfrm>
          <a:prstGeom prst="line">
            <a:avLst/>
          </a:prstGeom>
          <a:noFill/>
          <a:ln w="28575">
            <a:solidFill>
              <a:srgbClr val="326EC2">
                <a:alpha val="79999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DE"/>
          </a:p>
        </p:txBody>
      </p:sp>
      <p:pic>
        <p:nvPicPr>
          <p:cNvPr id="7181" name="Picture 178" descr="Fotos SKM 0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4779963"/>
            <a:ext cx="1654175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82" name="Group 193"/>
          <p:cNvGrpSpPr>
            <a:grpSpLocks/>
          </p:cNvGrpSpPr>
          <p:nvPr/>
        </p:nvGrpSpPr>
        <p:grpSpPr bwMode="auto">
          <a:xfrm>
            <a:off x="3708400" y="3644900"/>
            <a:ext cx="1897063" cy="1000125"/>
            <a:chOff x="2245" y="2048"/>
            <a:chExt cx="1371" cy="674"/>
          </a:xfrm>
        </p:grpSpPr>
        <p:sp>
          <p:nvSpPr>
            <p:cNvPr id="7195" name="Text Box 181"/>
            <p:cNvSpPr txBox="1">
              <a:spLocks noChangeArrowheads="1"/>
            </p:cNvSpPr>
            <p:nvPr/>
          </p:nvSpPr>
          <p:spPr bwMode="auto">
            <a:xfrm>
              <a:off x="2487" y="2396"/>
              <a:ext cx="318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1000"/>
                <a:t>20°</a:t>
              </a:r>
            </a:p>
          </p:txBody>
        </p:sp>
        <p:sp>
          <p:nvSpPr>
            <p:cNvPr id="7196" name="Line 179"/>
            <p:cNvSpPr>
              <a:spLocks noChangeShapeType="1"/>
            </p:cNvSpPr>
            <p:nvPr/>
          </p:nvSpPr>
          <p:spPr bwMode="auto">
            <a:xfrm flipV="1">
              <a:off x="2245" y="2392"/>
              <a:ext cx="843" cy="2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97" name="Line 180"/>
            <p:cNvSpPr>
              <a:spLocks noChangeShapeType="1"/>
            </p:cNvSpPr>
            <p:nvPr/>
          </p:nvSpPr>
          <p:spPr bwMode="auto">
            <a:xfrm flipV="1">
              <a:off x="2409" y="2222"/>
              <a:ext cx="281" cy="4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98" name="Line 182"/>
            <p:cNvSpPr>
              <a:spLocks noChangeShapeType="1"/>
            </p:cNvSpPr>
            <p:nvPr/>
          </p:nvSpPr>
          <p:spPr bwMode="auto">
            <a:xfrm flipH="1" flipV="1">
              <a:off x="2629" y="2380"/>
              <a:ext cx="28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99" name="Line 183"/>
            <p:cNvSpPr>
              <a:spLocks noChangeShapeType="1"/>
            </p:cNvSpPr>
            <p:nvPr/>
          </p:nvSpPr>
          <p:spPr bwMode="auto">
            <a:xfrm flipH="1">
              <a:off x="2573" y="2048"/>
              <a:ext cx="0" cy="24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200" name="Text Box 184"/>
            <p:cNvSpPr txBox="1">
              <a:spLocks noChangeArrowheads="1"/>
            </p:cNvSpPr>
            <p:nvPr/>
          </p:nvSpPr>
          <p:spPr bwMode="auto">
            <a:xfrm>
              <a:off x="2744" y="2246"/>
              <a:ext cx="872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800"/>
                <a:t>Seitenreibungskraft Fy</a:t>
              </a:r>
            </a:p>
          </p:txBody>
        </p:sp>
        <p:sp>
          <p:nvSpPr>
            <p:cNvPr id="7201" name="Text Box 185"/>
            <p:cNvSpPr txBox="1">
              <a:spLocks noChangeArrowheads="1"/>
            </p:cNvSpPr>
            <p:nvPr/>
          </p:nvSpPr>
          <p:spPr bwMode="auto">
            <a:xfrm>
              <a:off x="2607" y="2065"/>
              <a:ext cx="615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800"/>
                <a:t>Normalkraft Fz</a:t>
              </a:r>
            </a:p>
          </p:txBody>
        </p:sp>
        <p:sp>
          <p:nvSpPr>
            <p:cNvPr id="7202" name="Text Box 186"/>
            <p:cNvSpPr txBox="1">
              <a:spLocks noChangeArrowheads="1"/>
            </p:cNvSpPr>
            <p:nvPr/>
          </p:nvSpPr>
          <p:spPr bwMode="auto">
            <a:xfrm>
              <a:off x="2849" y="2495"/>
              <a:ext cx="724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de-DE" sz="800"/>
                <a:t>Seitenkraftbeiwert</a:t>
              </a:r>
            </a:p>
            <a:p>
              <a:pPr algn="ctr" eaLnBrk="1" hangingPunct="1"/>
              <a:r>
                <a:rPr lang="de-DE" sz="800"/>
                <a:t>µy = Fy / Fz</a:t>
              </a:r>
            </a:p>
          </p:txBody>
        </p:sp>
      </p:grpSp>
      <p:sp>
        <p:nvSpPr>
          <p:cNvPr id="7183" name="Line 189"/>
          <p:cNvSpPr>
            <a:spLocks noChangeShapeType="1"/>
          </p:cNvSpPr>
          <p:nvPr/>
        </p:nvSpPr>
        <p:spPr bwMode="auto">
          <a:xfrm flipH="1">
            <a:off x="4572000" y="2133600"/>
            <a:ext cx="0" cy="1366838"/>
          </a:xfrm>
          <a:prstGeom prst="line">
            <a:avLst/>
          </a:prstGeom>
          <a:noFill/>
          <a:ln w="28575">
            <a:solidFill>
              <a:srgbClr val="326EC2">
                <a:alpha val="79999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DE"/>
          </a:p>
        </p:txBody>
      </p:sp>
      <p:pic>
        <p:nvPicPr>
          <p:cNvPr id="7184" name="Picture 192"/>
          <p:cNvPicPr>
            <a:picLocks noChangeAspect="1" noChangeArrowheads="1"/>
          </p:cNvPicPr>
          <p:nvPr/>
        </p:nvPicPr>
        <p:blipFill>
          <a:blip r:embed="rId7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429000"/>
            <a:ext cx="1223963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Picture 194" descr="NaltecSSW_5912_RET0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491038"/>
            <a:ext cx="165735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6" name="Line 195"/>
          <p:cNvSpPr>
            <a:spLocks noChangeShapeType="1"/>
          </p:cNvSpPr>
          <p:nvPr/>
        </p:nvSpPr>
        <p:spPr bwMode="auto">
          <a:xfrm>
            <a:off x="6372225" y="2133600"/>
            <a:ext cx="215900" cy="1150938"/>
          </a:xfrm>
          <a:prstGeom prst="line">
            <a:avLst/>
          </a:prstGeom>
          <a:noFill/>
          <a:ln w="28575">
            <a:solidFill>
              <a:srgbClr val="326EC2">
                <a:alpha val="79999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DE"/>
          </a:p>
        </p:txBody>
      </p:sp>
      <p:pic>
        <p:nvPicPr>
          <p:cNvPr id="7187" name="Picture 19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2852738"/>
            <a:ext cx="1465263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4EBF0">
                    <a:alpha val="7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326EC2">
                    <a:alpha val="79999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8" name="Picture 198" descr="sibview5_bild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3933825"/>
            <a:ext cx="1439863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9" name="Line 199"/>
          <p:cNvSpPr>
            <a:spLocks noChangeShapeType="1"/>
          </p:cNvSpPr>
          <p:nvPr/>
        </p:nvSpPr>
        <p:spPr bwMode="auto">
          <a:xfrm>
            <a:off x="8027988" y="2060575"/>
            <a:ext cx="144462" cy="720725"/>
          </a:xfrm>
          <a:prstGeom prst="line">
            <a:avLst/>
          </a:prstGeom>
          <a:noFill/>
          <a:ln w="28575">
            <a:solidFill>
              <a:srgbClr val="326EC2">
                <a:alpha val="79999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DE"/>
          </a:p>
        </p:txBody>
      </p:sp>
      <p:pic>
        <p:nvPicPr>
          <p:cNvPr id="7190" name="Picture 20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141663"/>
            <a:ext cx="1422400" cy="131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91" name="Line 201"/>
          <p:cNvSpPr>
            <a:spLocks noChangeShapeType="1"/>
          </p:cNvSpPr>
          <p:nvPr/>
        </p:nvSpPr>
        <p:spPr bwMode="auto">
          <a:xfrm flipH="1">
            <a:off x="827088" y="2133600"/>
            <a:ext cx="288925" cy="935038"/>
          </a:xfrm>
          <a:prstGeom prst="line">
            <a:avLst/>
          </a:prstGeom>
          <a:noFill/>
          <a:ln w="28575">
            <a:solidFill>
              <a:srgbClr val="326EC2">
                <a:alpha val="79999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7192" name="Rectangle 202"/>
          <p:cNvSpPr>
            <a:spLocks noChangeArrowheads="1"/>
          </p:cNvSpPr>
          <p:nvPr/>
        </p:nvSpPr>
        <p:spPr bwMode="auto">
          <a:xfrm>
            <a:off x="1619250" y="1125538"/>
            <a:ext cx="5832475" cy="1079500"/>
          </a:xfrm>
          <a:prstGeom prst="rect">
            <a:avLst/>
          </a:prstGeom>
          <a:noFill/>
          <a:ln w="19050" algn="ctr">
            <a:solidFill>
              <a:srgbClr val="FF0000">
                <a:alpha val="79999"/>
              </a:srgbClr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4EBF0">
                    <a:alpha val="79999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endParaRPr lang="de-DE"/>
          </a:p>
        </p:txBody>
      </p:sp>
      <p:sp>
        <p:nvSpPr>
          <p:cNvPr id="7193" name="Text Box 204"/>
          <p:cNvSpPr txBox="1">
            <a:spLocks noChangeArrowheads="1"/>
          </p:cNvSpPr>
          <p:nvPr/>
        </p:nvSpPr>
        <p:spPr bwMode="auto">
          <a:xfrm>
            <a:off x="2987675" y="955675"/>
            <a:ext cx="2833688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 algn="ctr">
                <a:solidFill>
                  <a:srgbClr val="326EC2">
                    <a:alpha val="79999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400">
                <a:solidFill>
                  <a:srgbClr val="C00F0F"/>
                </a:solidFill>
              </a:rPr>
              <a:t>TÜV Rheinland Schniering GmbH</a:t>
            </a:r>
          </a:p>
        </p:txBody>
      </p:sp>
      <p:sp>
        <p:nvSpPr>
          <p:cNvPr id="7194" name="Rectangle 205"/>
          <p:cNvSpPr>
            <a:spLocks noChangeArrowheads="1"/>
          </p:cNvSpPr>
          <p:nvPr/>
        </p:nvSpPr>
        <p:spPr bwMode="auto">
          <a:xfrm>
            <a:off x="3635375" y="3573463"/>
            <a:ext cx="1944688" cy="1079500"/>
          </a:xfrm>
          <a:prstGeom prst="rect">
            <a:avLst/>
          </a:prstGeom>
          <a:noFill/>
          <a:ln w="3175" algn="ctr">
            <a:solidFill>
              <a:srgbClr val="326EC2">
                <a:alpha val="79999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4EBF0">
                    <a:alpha val="79999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8228CB-A4F1-48AC-BA67-10EA31EAA197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09.04.2014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338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800" smtClean="0"/>
              <a:t>Intelligentes Straßenerhaltungs-Management</a:t>
            </a: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Die Messfahrzeuge.</a:t>
            </a:r>
            <a:endParaRPr lang="de-DE" baseline="30000" dirty="0" smtClean="0">
              <a:solidFill>
                <a:schemeClr val="tx1"/>
              </a:solidFill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539453" y="1177925"/>
            <a:ext cx="8208838" cy="1625013"/>
            <a:chOff x="539453" y="1177925"/>
            <a:chExt cx="8208838" cy="1625013"/>
          </a:xfrm>
        </p:grpSpPr>
        <p:sp>
          <p:nvSpPr>
            <p:cNvPr id="9221" name="Text Box 5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15816" y="1177925"/>
              <a:ext cx="5832475" cy="1510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4EBF0">
                      <a:alpha val="79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rgbClr val="326EC2">
                      <a:alpha val="79999"/>
                    </a:srgb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marL="354013" indent="-354013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180975" indent="-180975" eaLnBrk="1" hangingPunct="1">
                <a:lnSpc>
                  <a:spcPct val="115000"/>
                </a:lnSpc>
              </a:pPr>
              <a:r>
                <a:rPr lang="de-DE" dirty="0"/>
                <a:t>ARGUS</a:t>
              </a:r>
              <a:r>
                <a:rPr lang="de-DE" baseline="30000" dirty="0"/>
                <a:t>®</a:t>
              </a:r>
            </a:p>
            <a:p>
              <a:pPr marL="180975" indent="-180975" eaLnBrk="1" hangingPunct="1">
                <a:lnSpc>
                  <a:spcPct val="115000"/>
                </a:lnSpc>
                <a:buClr>
                  <a:srgbClr val="000000"/>
                </a:buClr>
                <a:buSzPts val="1600"/>
                <a:buFont typeface="Wingdings"/>
                <a:buChar char="§"/>
              </a:pPr>
              <a:r>
                <a:rPr lang="de-DE" dirty="0" smtClean="0">
                  <a:cs typeface="Arial" charset="0"/>
                </a:rPr>
                <a:t>Schnellfahrend </a:t>
              </a:r>
              <a:r>
                <a:rPr lang="de-DE" dirty="0">
                  <a:cs typeface="Arial" charset="0"/>
                </a:rPr>
                <a:t>bis 100 km/h</a:t>
              </a:r>
            </a:p>
            <a:p>
              <a:pPr marL="180975" indent="-180975" eaLnBrk="1" hangingPunct="1">
                <a:lnSpc>
                  <a:spcPct val="115000"/>
                </a:lnSpc>
                <a:buClr>
                  <a:srgbClr val="000000"/>
                </a:buClr>
                <a:buSzPts val="1600"/>
                <a:buFont typeface="Wingdings"/>
                <a:buChar char="§"/>
              </a:pPr>
              <a:r>
                <a:rPr lang="de-DE" dirty="0"/>
                <a:t>Geo-</a:t>
              </a:r>
              <a:r>
                <a:rPr lang="de-DE" dirty="0" err="1"/>
                <a:t>Referenzierung</a:t>
              </a:r>
              <a:r>
                <a:rPr lang="de-DE" dirty="0"/>
                <a:t> über GPS und Wegstreckenmessung </a:t>
              </a:r>
              <a:endParaRPr lang="de-DE" dirty="0">
                <a:cs typeface="Arial" charset="0"/>
              </a:endParaRPr>
            </a:p>
            <a:p>
              <a:pPr marL="180975" indent="-180975" eaLnBrk="1" hangingPunct="1">
                <a:lnSpc>
                  <a:spcPct val="115000"/>
                </a:lnSpc>
                <a:buClr>
                  <a:srgbClr val="000000"/>
                </a:buClr>
                <a:buSzPts val="1600"/>
                <a:buFont typeface="Wingdings"/>
                <a:buChar char="§"/>
              </a:pPr>
              <a:r>
                <a:rPr lang="de-DE" dirty="0" smtClean="0">
                  <a:cs typeface="Arial" charset="0"/>
                </a:rPr>
                <a:t>Geschwindigkeitsunabhängige </a:t>
              </a:r>
              <a:r>
                <a:rPr lang="de-DE" dirty="0">
                  <a:cs typeface="Arial" charset="0"/>
                </a:rPr>
                <a:t>Messung</a:t>
              </a:r>
            </a:p>
            <a:p>
              <a:pPr marL="180975" indent="-180975" eaLnBrk="1" hangingPunct="1">
                <a:lnSpc>
                  <a:spcPct val="115000"/>
                </a:lnSpc>
                <a:buClr>
                  <a:srgbClr val="000000"/>
                </a:buClr>
                <a:buSzPts val="1600"/>
                <a:buFont typeface="Wingdings"/>
                <a:buChar char="§"/>
              </a:pPr>
              <a:r>
                <a:rPr lang="de-DE" dirty="0" smtClean="0"/>
                <a:t>Eigensichernd </a:t>
              </a:r>
              <a:r>
                <a:rPr lang="de-DE" dirty="0"/>
                <a:t>- gemäß DIN 30 710 und HSM </a:t>
              </a:r>
              <a:r>
                <a:rPr lang="de-DE" dirty="0" smtClean="0"/>
                <a:t>2000</a:t>
              </a:r>
              <a:endParaRPr lang="de-DE" dirty="0"/>
            </a:p>
          </p:txBody>
        </p:sp>
        <p:pic>
          <p:nvPicPr>
            <p:cNvPr id="9222" name="Picture 11" descr="multifunktionales Messsystem ARGUS zur Straßenzustandserfassu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453" y="1274175"/>
              <a:ext cx="2303462" cy="1528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uppieren 4"/>
          <p:cNvGrpSpPr/>
          <p:nvPr/>
        </p:nvGrpSpPr>
        <p:grpSpPr>
          <a:xfrm>
            <a:off x="539453" y="2996952"/>
            <a:ext cx="8280275" cy="1337289"/>
            <a:chOff x="539453" y="2996952"/>
            <a:chExt cx="8280275" cy="1337289"/>
          </a:xfrm>
        </p:grpSpPr>
        <p:sp>
          <p:nvSpPr>
            <p:cNvPr id="9223" name="Text Box 10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15816" y="2996952"/>
              <a:ext cx="5903912" cy="1227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4EBF0">
                      <a:alpha val="79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rgbClr val="326EC2">
                      <a:alpha val="79999"/>
                    </a:srgb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marL="354013" indent="-354013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180975" indent="-180975" eaLnBrk="1" hangingPunct="1">
                <a:lnSpc>
                  <a:spcPct val="115000"/>
                </a:lnSpc>
                <a:buClr>
                  <a:srgbClr val="000000"/>
                </a:buClr>
                <a:buSzPts val="1600"/>
                <a:buFont typeface="Wingdings"/>
                <a:buChar char="§"/>
              </a:pPr>
              <a:r>
                <a:rPr lang="de-DE" dirty="0">
                  <a:cs typeface="Arial" charset="0"/>
                </a:rPr>
                <a:t>Messung nach dem Seitenkraft Messverfahren (SKM)</a:t>
              </a:r>
            </a:p>
            <a:p>
              <a:pPr marL="180975" indent="-180975" eaLnBrk="1" hangingPunct="1">
                <a:lnSpc>
                  <a:spcPct val="115000"/>
                </a:lnSpc>
                <a:buClr>
                  <a:srgbClr val="000000"/>
                </a:buClr>
                <a:buSzPts val="1600"/>
                <a:buFont typeface="Wingdings"/>
                <a:buChar char="§"/>
              </a:pPr>
              <a:r>
                <a:rPr lang="de-DE" dirty="0"/>
                <a:t>Geo-</a:t>
              </a:r>
              <a:r>
                <a:rPr lang="de-DE" dirty="0" err="1"/>
                <a:t>Referenzierung</a:t>
              </a:r>
              <a:r>
                <a:rPr lang="de-DE" dirty="0"/>
                <a:t> über GPS und Wegstreckenmessung </a:t>
              </a:r>
            </a:p>
            <a:p>
              <a:pPr marL="180975" indent="-180975" eaLnBrk="1" hangingPunct="1">
                <a:lnSpc>
                  <a:spcPct val="115000"/>
                </a:lnSpc>
                <a:buClr>
                  <a:srgbClr val="000000"/>
                </a:buClr>
                <a:buSzPts val="1600"/>
                <a:buFont typeface="Wingdings"/>
                <a:buChar char="§"/>
              </a:pPr>
              <a:r>
                <a:rPr lang="de-DE" dirty="0" smtClean="0">
                  <a:cs typeface="Arial" charset="0"/>
                </a:rPr>
                <a:t>Schnellfahrend </a:t>
              </a:r>
              <a:r>
                <a:rPr lang="de-DE" dirty="0">
                  <a:cs typeface="Arial" charset="0"/>
                </a:rPr>
                <a:t>bis 80 km/h</a:t>
              </a:r>
            </a:p>
            <a:p>
              <a:pPr marL="180975" indent="-180975" eaLnBrk="1" hangingPunct="1">
                <a:lnSpc>
                  <a:spcPct val="115000"/>
                </a:lnSpc>
                <a:buClr>
                  <a:srgbClr val="000000"/>
                </a:buClr>
                <a:buSzPts val="1600"/>
                <a:buFont typeface="Wingdings"/>
                <a:buChar char="§"/>
              </a:pPr>
              <a:r>
                <a:rPr lang="de-DE" dirty="0" smtClean="0"/>
                <a:t>Eigensichernd </a:t>
              </a:r>
              <a:r>
                <a:rPr lang="de-DE" dirty="0"/>
                <a:t>- gemäß HSM </a:t>
              </a:r>
              <a:r>
                <a:rPr lang="de-DE" dirty="0" smtClean="0"/>
                <a:t>2000</a:t>
              </a:r>
              <a:endParaRPr lang="de-DE" dirty="0"/>
            </a:p>
          </p:txBody>
        </p:sp>
        <p:pic>
          <p:nvPicPr>
            <p:cNvPr id="9224" name="Picture 18" descr="SKM der TÜV Rheinland Schniering GmbH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453" y="3068960"/>
              <a:ext cx="2303461" cy="1265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uppieren 5"/>
          <p:cNvGrpSpPr/>
          <p:nvPr/>
        </p:nvGrpSpPr>
        <p:grpSpPr>
          <a:xfrm>
            <a:off x="539453" y="4483100"/>
            <a:ext cx="8424738" cy="1511300"/>
            <a:chOff x="539453" y="4483100"/>
            <a:chExt cx="8424738" cy="1511300"/>
          </a:xfrm>
        </p:grpSpPr>
        <p:pic>
          <p:nvPicPr>
            <p:cNvPr id="9225" name="Picture 9" descr="Messsystem zur Zustandserfassung von Radwegen und Gehwegen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453" y="4579938"/>
              <a:ext cx="1933575" cy="1414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6" name="Text Box 6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15816" y="4483100"/>
              <a:ext cx="6048375" cy="1510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4EBF0">
                      <a:alpha val="79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rgbClr val="326EC2">
                      <a:alpha val="79999"/>
                    </a:srgb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marL="354013" indent="-354013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180975" indent="-180975" eaLnBrk="1" hangingPunct="1">
                <a:lnSpc>
                  <a:spcPct val="115000"/>
                </a:lnSpc>
                <a:buClr>
                  <a:srgbClr val="000000"/>
                </a:buClr>
                <a:buSzPts val="1600"/>
                <a:buFont typeface="Wingdings"/>
                <a:buChar char="§"/>
              </a:pPr>
              <a:r>
                <a:rPr lang="de-DE" dirty="0" smtClean="0">
                  <a:cs typeface="Arial" charset="0"/>
                </a:rPr>
                <a:t>Speziell </a:t>
              </a:r>
              <a:r>
                <a:rPr lang="de-DE" dirty="0">
                  <a:cs typeface="Arial" charset="0"/>
                </a:rPr>
                <a:t>entwickelt für Fahrrad-, Geh- und Wirtschaftswege </a:t>
              </a:r>
              <a:r>
                <a:rPr lang="de-DE" dirty="0" smtClean="0">
                  <a:cs typeface="Arial" charset="0"/>
                </a:rPr>
                <a:t/>
              </a:r>
              <a:br>
                <a:rPr lang="de-DE" dirty="0" smtClean="0">
                  <a:cs typeface="Arial" charset="0"/>
                </a:rPr>
              </a:br>
              <a:r>
                <a:rPr lang="de-DE" dirty="0" smtClean="0">
                  <a:cs typeface="Arial" charset="0"/>
                </a:rPr>
                <a:t>und </a:t>
              </a:r>
              <a:r>
                <a:rPr lang="de-DE" dirty="0">
                  <a:cs typeface="Arial" charset="0"/>
                </a:rPr>
                <a:t>andere Nebenflächen</a:t>
              </a:r>
            </a:p>
            <a:p>
              <a:pPr marL="180975" indent="-180975" eaLnBrk="1" hangingPunct="1">
                <a:lnSpc>
                  <a:spcPct val="115000"/>
                </a:lnSpc>
                <a:buClr>
                  <a:srgbClr val="000000"/>
                </a:buClr>
                <a:buSzPts val="1600"/>
                <a:buFont typeface="Wingdings"/>
                <a:buChar char="§"/>
              </a:pPr>
              <a:r>
                <a:rPr lang="de-DE" dirty="0" smtClean="0">
                  <a:cs typeface="Arial" charset="0"/>
                </a:rPr>
                <a:t>Schnellfahrend </a:t>
              </a:r>
              <a:r>
                <a:rPr lang="de-DE" dirty="0">
                  <a:cs typeface="Arial" charset="0"/>
                </a:rPr>
                <a:t>bis 60 km/h</a:t>
              </a:r>
            </a:p>
            <a:p>
              <a:pPr marL="180975" indent="-180975" eaLnBrk="1" hangingPunct="1">
                <a:lnSpc>
                  <a:spcPct val="115000"/>
                </a:lnSpc>
                <a:buClr>
                  <a:srgbClr val="000000"/>
                </a:buClr>
                <a:buSzPts val="1600"/>
                <a:buFont typeface="Wingdings"/>
                <a:buChar char="§"/>
              </a:pPr>
              <a:r>
                <a:rPr lang="de-DE" dirty="0"/>
                <a:t>Geo-</a:t>
              </a:r>
              <a:r>
                <a:rPr lang="de-DE" dirty="0" err="1"/>
                <a:t>Referenzierung</a:t>
              </a:r>
              <a:r>
                <a:rPr lang="de-DE" dirty="0"/>
                <a:t> über GPS und Wegstreckenmessung</a:t>
              </a:r>
            </a:p>
            <a:p>
              <a:pPr marL="180975" indent="-180975" eaLnBrk="1" hangingPunct="1">
                <a:lnSpc>
                  <a:spcPct val="115000"/>
                </a:lnSpc>
                <a:buClr>
                  <a:srgbClr val="000000"/>
                </a:buClr>
                <a:buSzPts val="1600"/>
                <a:buFont typeface="Wingdings"/>
                <a:buChar char="§"/>
              </a:pPr>
              <a:r>
                <a:rPr lang="de-DE" dirty="0" smtClean="0"/>
                <a:t>Geschwindigkeitsunabhängige Messung</a:t>
              </a:r>
              <a:endParaRPr lang="de-DE" dirty="0">
                <a:cs typeface="Arial" charset="0"/>
              </a:endParaRPr>
            </a:p>
          </p:txBody>
        </p:sp>
      </p:grpSp>
      <p:grpSp>
        <p:nvGrpSpPr>
          <p:cNvPr id="16" name="Group 4"/>
          <p:cNvGrpSpPr/>
          <p:nvPr>
            <p:custDataLst>
              <p:tags r:id="rId1"/>
            </p:custDataLst>
          </p:nvPr>
        </p:nvGrpSpPr>
        <p:grpSpPr>
          <a:xfrm>
            <a:off x="511129" y="2348880"/>
            <a:ext cx="900000" cy="900000"/>
            <a:chOff x="7211908" y="1628775"/>
            <a:chExt cx="1368000" cy="1368000"/>
          </a:xfrm>
        </p:grpSpPr>
        <p:sp>
          <p:nvSpPr>
            <p:cNvPr id="17" name="Ellipse 21"/>
            <p:cNvSpPr/>
            <p:nvPr>
              <p:custDataLst>
                <p:tags r:id="rId2"/>
              </p:custDataLst>
            </p:nvPr>
          </p:nvSpPr>
          <p:spPr bwMode="auto">
            <a:xfrm>
              <a:off x="7211908" y="1628775"/>
              <a:ext cx="1368000" cy="1368000"/>
            </a:xfrm>
            <a:prstGeom prst="ellipse">
              <a:avLst/>
            </a:prstGeom>
            <a:solidFill>
              <a:srgbClr val="BD0D2E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Ellipse 25"/>
            <p:cNvSpPr/>
            <p:nvPr>
              <p:custDataLst>
                <p:tags r:id="rId3"/>
              </p:custDataLst>
            </p:nvPr>
          </p:nvSpPr>
          <p:spPr bwMode="auto">
            <a:xfrm>
              <a:off x="7247525" y="1661070"/>
              <a:ext cx="1295460" cy="1295460"/>
            </a:xfrm>
            <a:prstGeom prst="ellipse">
              <a:avLst/>
            </a:prstGeom>
            <a:solidFill>
              <a:srgbClr val="BD0D2E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Textfeld 11"/>
            <p:cNvSpPr txBox="1"/>
            <p:nvPr>
              <p:custDataLst>
                <p:tags r:id="rId4"/>
              </p:custDataLst>
            </p:nvPr>
          </p:nvSpPr>
          <p:spPr>
            <a:xfrm rot="21196702">
              <a:off x="7239844" y="2011696"/>
              <a:ext cx="1302701" cy="4452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de-DE" sz="1200" b="1" dirty="0" err="1" smtClean="0">
                  <a:solidFill>
                    <a:schemeClr val="bg1"/>
                  </a:solidFill>
                </a:rPr>
                <a:t>BASt</a:t>
              </a:r>
              <a:r>
                <a:rPr lang="de-DE" sz="1200" b="1" dirty="0" smtClean="0">
                  <a:solidFill>
                    <a:schemeClr val="bg1"/>
                  </a:solidFill>
                </a:rPr>
                <a:t>-Zulassung</a:t>
              </a:r>
              <a:endParaRPr lang="de-DE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8228CB-A4F1-48AC-BA67-10EA31EAA197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09.04.2014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06605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800" smtClean="0"/>
              <a:t>Intelligentes Straßenerhaltungs-Management</a:t>
            </a: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Streckenbilder.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de-DE" dirty="0" smtClean="0"/>
              <a:t>Streckenbilder werden mit bis zu drei Frontkameras und einer Heckkamera erfasst als:</a:t>
            </a:r>
          </a:p>
          <a:p>
            <a:pPr eaLnBrk="1" hangingPunct="1">
              <a:spcBef>
                <a:spcPts val="600"/>
              </a:spcBef>
              <a:buSzPts val="1600"/>
              <a:buFont typeface="Wingdings"/>
              <a:buChar char="§"/>
            </a:pPr>
            <a:r>
              <a:rPr lang="de-DE" dirty="0" smtClean="0"/>
              <a:t>Zuordnungsmaßstab für Oberflächenbilder </a:t>
            </a:r>
          </a:p>
          <a:p>
            <a:pPr eaLnBrk="1" hangingPunct="1">
              <a:buSzPts val="1600"/>
              <a:buFont typeface="Wingdings"/>
              <a:buChar char="§"/>
            </a:pPr>
            <a:r>
              <a:rPr lang="de-DE" dirty="0" smtClean="0"/>
              <a:t>Bilddokumentation des Straßenraumes</a:t>
            </a:r>
          </a:p>
          <a:p>
            <a:pPr eaLnBrk="1" hangingPunct="1">
              <a:buSzPts val="1600"/>
              <a:buFont typeface="Wingdings"/>
              <a:buChar char="§"/>
            </a:pPr>
            <a:r>
              <a:rPr lang="de-DE" dirty="0" smtClean="0"/>
              <a:t>Dokumentation der Messbedingungen</a:t>
            </a:r>
          </a:p>
          <a:p>
            <a:pPr eaLnBrk="1" hangingPunct="1">
              <a:buSzPts val="1600"/>
              <a:buFont typeface="Wingdings"/>
              <a:buChar char="§"/>
            </a:pPr>
            <a:r>
              <a:rPr lang="de-DE" dirty="0" smtClean="0"/>
              <a:t>Bestandsdatenerfassung z.B. Schilder</a:t>
            </a:r>
          </a:p>
          <a:p>
            <a:pPr eaLnBrk="1" hangingPunct="1">
              <a:buSzPts val="1600"/>
              <a:buFont typeface="Wingdings"/>
              <a:buChar char="§"/>
            </a:pPr>
            <a:r>
              <a:rPr lang="de-DE" dirty="0" smtClean="0"/>
              <a:t>Ermittlung von Breiten / Flächen</a:t>
            </a:r>
          </a:p>
          <a:p>
            <a:pPr eaLnBrk="1" hangingPunct="1">
              <a:buSzPts val="1600"/>
              <a:buFont typeface="Wingdings"/>
              <a:buChar char="§"/>
            </a:pPr>
            <a:r>
              <a:rPr lang="de-DE" dirty="0" smtClean="0"/>
              <a:t>Bewertungsmaßstab für Schäden oder Zustände</a:t>
            </a:r>
          </a:p>
        </p:txBody>
      </p:sp>
      <p:pic>
        <p:nvPicPr>
          <p:cNvPr id="17414" name="Picture 7" descr="Heckkame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854" y="2308120"/>
            <a:ext cx="1350962" cy="13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2" descr="T:\allgemein\FOTOS\ArgusSprinter\KBVII\Kameragehäuse_KBVII_111029\2011-10-29 14.18.3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628800"/>
            <a:ext cx="1655763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6" name="Gruppieren 15"/>
          <p:cNvGrpSpPr>
            <a:grpSpLocks/>
          </p:cNvGrpSpPr>
          <p:nvPr/>
        </p:nvGrpSpPr>
        <p:grpSpPr bwMode="auto">
          <a:xfrm>
            <a:off x="1280319" y="4185568"/>
            <a:ext cx="6583362" cy="1763712"/>
            <a:chOff x="323528" y="4058816"/>
            <a:chExt cx="6582936" cy="1763288"/>
          </a:xfrm>
        </p:grpSpPr>
        <p:pic>
          <p:nvPicPr>
            <p:cNvPr id="17417" name="Grafik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1904" y="4058816"/>
              <a:ext cx="2194560" cy="1755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8" name="Grafik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7344" y="4058816"/>
              <a:ext cx="2194560" cy="1755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9" name="Grafik 1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4066456"/>
              <a:ext cx="2194560" cy="1755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8228CB-A4F1-48AC-BA67-10EA31EAA197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09.04.2014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59114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ußzeilenplatzhalt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800" smtClean="0"/>
              <a:t>Intelligentes Straßenerhaltungs-Management</a:t>
            </a: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914400" y="1905000"/>
            <a:ext cx="701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de-DE" sz="2400">
              <a:latin typeface="Times New Roman" pitchFamily="18" charset="0"/>
            </a:endParaRPr>
          </a:p>
        </p:txBody>
      </p:sp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1514475" y="1457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1514475" y="1457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9463" name="Rectangl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5029200"/>
            <a:ext cx="2438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464" name="Rectangle 7"/>
          <p:cNvSpPr>
            <a:spLocks noChangeArrowheads="1"/>
          </p:cNvSpPr>
          <p:nvPr/>
        </p:nvSpPr>
        <p:spPr bwMode="auto">
          <a:xfrm>
            <a:off x="1690688" y="1343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7FB2F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grpSp>
        <p:nvGrpSpPr>
          <p:cNvPr id="19465" name="Group 12"/>
          <p:cNvGrpSpPr>
            <a:grpSpLocks/>
          </p:cNvGrpSpPr>
          <p:nvPr/>
        </p:nvGrpSpPr>
        <p:grpSpPr bwMode="auto">
          <a:xfrm>
            <a:off x="1187450" y="981075"/>
            <a:ext cx="6769100" cy="5040313"/>
            <a:chOff x="748" y="709"/>
            <a:chExt cx="4062" cy="3016"/>
          </a:xfrm>
        </p:grpSpPr>
        <p:pic>
          <p:nvPicPr>
            <p:cNvPr id="19467" name="Picture 8" descr="pp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709"/>
              <a:ext cx="4062" cy="301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8" name="Picture 9" descr="TÜV-Logo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9" y="816"/>
              <a:ext cx="408" cy="25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6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Darstellung der erfassten Daten.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CD513-A99A-4064-983A-6F4D1974C28F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sp>
        <p:nvSpPr>
          <p:cNvPr id="2" name="Rechteck 1"/>
          <p:cNvSpPr/>
          <p:nvPr/>
        </p:nvSpPr>
        <p:spPr bwMode="auto">
          <a:xfrm>
            <a:off x="1883464" y="1021672"/>
            <a:ext cx="1008112" cy="87514"/>
          </a:xfrm>
          <a:prstGeom prst="rect">
            <a:avLst/>
          </a:prstGeom>
          <a:solidFill>
            <a:schemeClr val="accent6">
              <a:lumMod val="2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09.04.2014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271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HDS" val="True"/>
  <p:tag name="MIO_EK" val="544"/>
  <p:tag name="MIO_UPDATE" val="True"/>
  <p:tag name="MIO_VERSION" val="21.12.2012 14:43:33"/>
  <p:tag name="MIO_DBID" val="0697DB97-ABE8-48BD-A7C2-0968716355E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3141848c-7b8f-491d-9a5f-a14c4503b5fe"/>
  <p:tag name="MIO_EK" val="698"/>
  <p:tag name="MIO_UPDATE" val="True"/>
  <p:tag name="MIO_VERSION" val="23.02.2012 15:54:00"/>
  <p:tag name="MIO_DBID" val="0697DB97-ABE8-48BD-A7C2-0968716355E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3da20a7c-0b2b-454e-81e5-b0f90fca8307"/>
  <p:tag name="MIO_EK" val="609"/>
  <p:tag name="MIO_UPDATE" val="True"/>
  <p:tag name="MIO_VERSION" val="08.02.2012 15:34:10"/>
  <p:tag name="MIO_DBID" val="0697DB97-ABE8-48BD-A7C2-0968716355E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bbb45a58-4678-47fc-a0b0-b49217ece76b"/>
  <p:tag name="MIO_EK" val="609"/>
  <p:tag name="MIO_UPDATE" val="True"/>
  <p:tag name="MIO_VERSION" val="08.02.2012 15:34:10"/>
  <p:tag name="MIO_DBID" val="0697DB97-ABE8-48BD-A7C2-0968716355E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b68b0fb9-84ba-4d91-bcb4-280be5fec90c"/>
  <p:tag name="MIO_EK" val="609"/>
  <p:tag name="MIO_UPDATE" val="True"/>
  <p:tag name="MIO_VERSION" val="08.02.2012 15:34:10"/>
  <p:tag name="MIO_DBID" val="0697DB97-ABE8-48BD-A7C2-0968716355E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BULLET" val="EMPOWERBULLE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BULLET" val="EMPOWERBULLET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BULLET" val="EMPOWERBULLET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BULLET" val="EMPOWERBULLET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VALUECHAIN" val="MIO_VALUECHAIN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VALUECHAIN" val="MIO_VALUECHAIN_FIRSTELEMENT"/>
  <p:tag name="MIO_EK" val="639"/>
  <p:tag name="MIO_GUID" val="226d0661-8ccd-4f9b-a326-23327ba712ed"/>
  <p:tag name="MIO_UPDATE" val="True"/>
  <p:tag name="MIO_VERSION" val="08.02.2012 15:45:02"/>
  <p:tag name="MIO_DBID" val="0697DB97-ABE8-48BD-A7C2-0968716355E1"/>
  <p:tag name="MIO_VALUECHAIN_ELEMENTIDX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9ea52ec6-772f-4cc6-aada-0e55157feb9c"/>
  <p:tag name="MIO_EK" val="611"/>
  <p:tag name="MIO_UPDATE" val="True"/>
  <p:tag name="MIO_VERSION" val="08.02.2012 15:34:38"/>
  <p:tag name="MIO_DBID" val="0697DB97-ABE8-48BD-A7C2-0968716355E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VALUECHAIN" val="MIO_VALUECHAIN_ELEMENT"/>
  <p:tag name="MIO_EK" val="639"/>
  <p:tag name="MIO_GUID" val="c32dd0d5-aa78-488a-adc6-62533b0d1fb4"/>
  <p:tag name="MIO_UPDATE" val="True"/>
  <p:tag name="MIO_VERSION" val="08.02.2012 15:45:02"/>
  <p:tag name="MIO_DBID" val="0697DB97-ABE8-48BD-A7C2-0968716355E1"/>
  <p:tag name="MIO_VALUECHAIN_ELEMENTIDX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VALUECHAIN" val="MIO_VALUECHAIN_ELEMENT"/>
  <p:tag name="MIO_EK" val="639"/>
  <p:tag name="MIO_GUID" val="c32dd0d5-aa78-488a-adc6-62533b0d1fb4"/>
  <p:tag name="MIO_UPDATE" val="True"/>
  <p:tag name="MIO_VERSION" val="08.02.2012 15:45:02"/>
  <p:tag name="MIO_DBID" val="0697DB97-ABE8-48BD-A7C2-0968716355E1"/>
  <p:tag name="MIO_VALUECHAIN_ELEMENTIDX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VALUECHAIN" val="MIO_VALUECHAIN_ELEMENT"/>
  <p:tag name="MIO_EK" val="639"/>
  <p:tag name="MIO_GUID" val="c32dd0d5-aa78-488a-adc6-62533b0d1fb4"/>
  <p:tag name="MIO_UPDATE" val="True"/>
  <p:tag name="MIO_VERSION" val="08.02.2012 15:45:02"/>
  <p:tag name="MIO_DBID" val="0697DB97-ABE8-48BD-A7C2-0968716355E1"/>
  <p:tag name="MIO_VALUECHAIN_ELEMENTIDX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BULLET" val="EMPOWERBULLET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BULLET" val="EMPOWERBULLET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VALUECHAIN" val="MIO_VALUECHAIN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BULLET" val="EMPOWERBULLET"/>
  <p:tag name="MIO_GUID" val="99141499-93f1-4b13-b1df-92b8b6e92e0f"/>
  <p:tag name="MIO_EK" val="607"/>
  <p:tag name="MIO_UPDATE" val="True"/>
  <p:tag name="MIO_VERSION" val="08.02.2012 15:32:42"/>
  <p:tag name="MIO_DBID" val="0697DB97-ABE8-48BD-A7C2-0968716355E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VALUECHAIN" val="MIO_VALUECHAIN_FIRSTELEMENT"/>
  <p:tag name="MIO_EK" val="639"/>
  <p:tag name="MIO_GUID" val="226d0661-8ccd-4f9b-a326-23327ba712ed"/>
  <p:tag name="MIO_UPDATE" val="True"/>
  <p:tag name="MIO_VERSION" val="08.02.2012 15:45:02"/>
  <p:tag name="MIO_DBID" val="0697DB97-ABE8-48BD-A7C2-0968716355E1"/>
  <p:tag name="MIO_VALUECHAIN_ELEMENTIDX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VALUECHAIN" val="MIO_VALUECHAIN_ELEMENT"/>
  <p:tag name="MIO_EK" val="639"/>
  <p:tag name="MIO_GUID" val="c32dd0d5-aa78-488a-adc6-62533b0d1fb4"/>
  <p:tag name="MIO_UPDATE" val="True"/>
  <p:tag name="MIO_VERSION" val="08.02.2012 15:45:02"/>
  <p:tag name="MIO_DBID" val="0697DB97-ABE8-48BD-A7C2-0968716355E1"/>
  <p:tag name="MIO_VALUECHAIN_ELEMENTIDX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VALUECHAIN" val="MIO_VALUECHAIN_ELEMENT"/>
  <p:tag name="MIO_EK" val="639"/>
  <p:tag name="MIO_GUID" val="c32dd0d5-aa78-488a-adc6-62533b0d1fb4"/>
  <p:tag name="MIO_UPDATE" val="True"/>
  <p:tag name="MIO_VERSION" val="08.02.2012 15:45:02"/>
  <p:tag name="MIO_DBID" val="0697DB97-ABE8-48BD-A7C2-0968716355E1"/>
  <p:tag name="MIO_VALUECHAIN_ELEMENTIDX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d29e5806-682f-4c21-94bb-ef870729bffe"/>
  <p:tag name="MIO_EK" val="1081"/>
  <p:tag name="MIO_UPDATE" val="False"/>
  <p:tag name="MIO_VERSION" val="23.05.2012 14:31:43"/>
  <p:tag name="MIO_DBID" val="0697DB97-ABE8-48BD-A7C2-0968716355E1"/>
  <p:tag name="MIO_LASTDOWNLOADED" val="12.11.2013 15:23:1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VALUECHAIN" val="MIO_VALUECHAIN_ELEMENT"/>
  <p:tag name="MIO_EK" val="639"/>
  <p:tag name="MIO_GUID" val="c32dd0d5-aa78-488a-adc6-62533b0d1fb4"/>
  <p:tag name="MIO_UPDATE" val="True"/>
  <p:tag name="MIO_VERSION" val="08.02.2012 15:45:02"/>
  <p:tag name="MIO_DBID" val="0697DB97-ABE8-48BD-A7C2-0968716355E1"/>
  <p:tag name="MIO_VALUECHAIN_ELEMENTIDX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BULLET" val="EMPOWERBULLE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VALUECHAIN" val="MIO_VALUECHAI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VALUECHAIN" val="MIO_VALUECHAIN_FIRSTELEMENT"/>
  <p:tag name="MIO_EK" val="639"/>
  <p:tag name="MIO_GUID" val="226d0661-8ccd-4f9b-a326-23327ba712ed"/>
  <p:tag name="MIO_UPDATE" val="True"/>
  <p:tag name="MIO_VERSION" val="08.02.2012 15:45:02"/>
  <p:tag name="MIO_DBID" val="0697DB97-ABE8-48BD-A7C2-0968716355E1"/>
  <p:tag name="MIO_VALUECHAIN_ELEMENTIDX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VALUECHAIN" val="MIO_VALUECHAIN_ELEMENT"/>
  <p:tag name="MIO_EK" val="639"/>
  <p:tag name="MIO_GUID" val="c32dd0d5-aa78-488a-adc6-62533b0d1fb4"/>
  <p:tag name="MIO_UPDATE" val="True"/>
  <p:tag name="MIO_VERSION" val="08.02.2012 15:45:02"/>
  <p:tag name="MIO_DBID" val="0697DB97-ABE8-48BD-A7C2-0968716355E1"/>
  <p:tag name="MIO_VALUECHAIN_ELEMENTIDX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VALUECHAIN" val="MIO_VALUECHAIN_ELEMENT"/>
  <p:tag name="MIO_EK" val="639"/>
  <p:tag name="MIO_GUID" val="c32dd0d5-aa78-488a-adc6-62533b0d1fb4"/>
  <p:tag name="MIO_UPDATE" val="True"/>
  <p:tag name="MIO_VERSION" val="08.02.2012 15:45:02"/>
  <p:tag name="MIO_DBID" val="0697DB97-ABE8-48BD-A7C2-0968716355E1"/>
  <p:tag name="MIO_VALUECHAIN_ELEMENTIDX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VALUECHAIN" val="MIO_VALUECHAIN_ELEMENT"/>
  <p:tag name="MIO_EK" val="639"/>
  <p:tag name="MIO_GUID" val="c32dd0d5-aa78-488a-adc6-62533b0d1fb4"/>
  <p:tag name="MIO_UPDATE" val="True"/>
  <p:tag name="MIO_VERSION" val="08.02.2012 15:45:02"/>
  <p:tag name="MIO_DBID" val="0697DB97-ABE8-48BD-A7C2-0968716355E1"/>
  <p:tag name="MIO_VALUECHAIN_ELEMENTIDX" val="3"/>
</p:tagLst>
</file>

<file path=ppt/theme/theme1.xml><?xml version="1.0" encoding="utf-8"?>
<a:theme xmlns:a="http://schemas.openxmlformats.org/drawingml/2006/main" name="1_blank">
  <a:themeElements>
    <a:clrScheme name="Tüv Rheinland">
      <a:dk1>
        <a:srgbClr val="000000"/>
      </a:dk1>
      <a:lt1>
        <a:srgbClr val="FFFFFF"/>
      </a:lt1>
      <a:dk2>
        <a:srgbClr val="0073B9"/>
      </a:dk2>
      <a:lt2>
        <a:srgbClr val="CED3D7"/>
      </a:lt2>
      <a:accent1>
        <a:srgbClr val="91AFDC"/>
      </a:accent1>
      <a:accent2>
        <a:srgbClr val="BED2F0"/>
      </a:accent2>
      <a:accent3>
        <a:srgbClr val="C3DCC3"/>
      </a:accent3>
      <a:accent4>
        <a:srgbClr val="F0DC96"/>
      </a:accent4>
      <a:accent5>
        <a:srgbClr val="EBC3AF"/>
      </a:accent5>
      <a:accent6>
        <a:srgbClr val="D7E1F5"/>
      </a:accent6>
      <a:hlink>
        <a:srgbClr val="82A0CD"/>
      </a:hlink>
      <a:folHlink>
        <a:srgbClr val="DE9529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127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non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3175" cap="flat" cmpd="sng" algn="ctr">
          <a:solidFill>
            <a:schemeClr val="tx1">
              <a:alpha val="80000"/>
            </a:schemeClr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E4EBF0">
                  <a:alpha val="80000"/>
                </a:srgbClr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0" tIns="0" rIns="0" bIns="0" rtlCol="0">
        <a:noAutofit/>
      </a:bodyPr>
      <a:lstStyle>
        <a:defPPr>
          <a:defRPr dirty="0"/>
        </a:defPPr>
      </a:lstStyle>
    </a:tx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1065</Words>
  <Application>Microsoft Office PowerPoint</Application>
  <PresentationFormat>Bildschirmpräsentation (4:3)</PresentationFormat>
  <Paragraphs>344</Paragraphs>
  <Slides>25</Slides>
  <Notes>22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26" baseType="lpstr">
      <vt:lpstr>1_blank</vt:lpstr>
      <vt:lpstr>Intelligentes Straßenerhaltungs-Management.</vt:lpstr>
      <vt:lpstr>Das Leistungspaket:  Intelligentes Straßenerhaltungs-Management.</vt:lpstr>
      <vt:lpstr>Ermittlung des tatsächlichen Sanierungsbedarfs mittels Tragfähigkeitsmessung.</vt:lpstr>
      <vt:lpstr>Zustandsentwicklung (Prognose)</vt:lpstr>
      <vt:lpstr>Intelligentes Straßenerhaltungs-Management mit  TÜV Rheinland.</vt:lpstr>
      <vt:lpstr>Teilprojekte (TP) der Zustandserfassung und –bewertung.</vt:lpstr>
      <vt:lpstr>Die Messfahrzeuge.</vt:lpstr>
      <vt:lpstr>Streckenbilder.</vt:lpstr>
      <vt:lpstr>Darstellung der erfassten Daten.</vt:lpstr>
      <vt:lpstr>Ziele der Zustandserfassung und –bewertung.</vt:lpstr>
      <vt:lpstr>Intelligentes Straßenerhaltungs-Management mit  TÜV Rheinland.</vt:lpstr>
      <vt:lpstr>Ergebnis der Zustandserfassung.</vt:lpstr>
      <vt:lpstr>Dringlichkeitsreihung</vt:lpstr>
      <vt:lpstr>Konzeption von wirtschaftlichen Erhaltungsmaßnahmen.</vt:lpstr>
      <vt:lpstr>Konzeption von wirtschaftlichen Erhaltungsmaßnahmen.</vt:lpstr>
      <vt:lpstr>Flächendeckende Tragfähigkeitsanalyse - Messprinzip</vt:lpstr>
      <vt:lpstr>Flächendeckende Tragfähigkeitsanalyse - Messpunkte.</vt:lpstr>
      <vt:lpstr>Flächendeckende Tragfähigkeitsanalyse - Auswertung</vt:lpstr>
      <vt:lpstr>Flächendeckende Tragfähigkeitsanalyse - Auswertung</vt:lpstr>
      <vt:lpstr>Flächendeckende Tragfähigkeitsanalyse - Ergebnis</vt:lpstr>
      <vt:lpstr>Weitergehende Untersuchungen </vt:lpstr>
      <vt:lpstr>Konzeption von wirtschaftlichen Maßnahmen.</vt:lpstr>
      <vt:lpstr>Budgetplanung</vt:lpstr>
      <vt:lpstr>Zusammenfassung</vt:lpstr>
      <vt:lpstr>Vielen Dank für Ihre Aufmerksamkeit.</vt:lpstr>
    </vt:vector>
  </TitlesOfParts>
  <Company>mio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elsner</dc:creator>
  <cp:lastModifiedBy>Michael Gertmann</cp:lastModifiedBy>
  <cp:revision>90</cp:revision>
  <cp:lastPrinted>2014-01-13T15:42:05Z</cp:lastPrinted>
  <dcterms:created xsi:type="dcterms:W3CDTF">2012-12-21T13:43:33Z</dcterms:created>
  <dcterms:modified xsi:type="dcterms:W3CDTF">2014-04-09T05:55:17Z</dcterms:modified>
</cp:coreProperties>
</file>