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77" r:id="rId4"/>
    <p:sldId id="265" r:id="rId5"/>
    <p:sldId id="304" r:id="rId6"/>
    <p:sldId id="259" r:id="rId7"/>
    <p:sldId id="295" r:id="rId8"/>
    <p:sldId id="278" r:id="rId9"/>
    <p:sldId id="258" r:id="rId10"/>
    <p:sldId id="262" r:id="rId11"/>
    <p:sldId id="260" r:id="rId12"/>
    <p:sldId id="263" r:id="rId13"/>
    <p:sldId id="264" r:id="rId14"/>
    <p:sldId id="266" r:id="rId15"/>
    <p:sldId id="267" r:id="rId16"/>
    <p:sldId id="261" r:id="rId17"/>
  </p:sldIdLst>
  <p:sldSz cx="9144000" cy="5143500" type="screen16x9"/>
  <p:notesSz cx="6797675" cy="9926638"/>
  <p:embeddedFontLst>
    <p:embeddedFont>
      <p:font typeface="TheSansCorrespondence" panose="020B0503010101020104" pitchFamily="34" charset="0"/>
      <p:regular r:id="rId20"/>
      <p:bold r:id="rId21"/>
      <p:italic r:id="rId22"/>
      <p:boldItalic r:id="rId23"/>
    </p:embeddedFont>
  </p:embeddedFontLst>
  <p:custShowLst>
    <p:custShow name="Seminar Sozialhilfe / 1" id="0">
      <p:sldLst>
        <p:sld r:id="rId2"/>
      </p:sldLst>
    </p:custShow>
  </p:custShow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heSansCorrespondenc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FAE9"/>
    <a:srgbClr val="F4DFD0"/>
    <a:srgbClr val="B0B0B0"/>
    <a:srgbClr val="A5A5A5"/>
    <a:srgbClr val="EAEAEA"/>
    <a:srgbClr val="D1D1D1"/>
    <a:srgbClr val="E6E6E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4" autoAdjust="0"/>
    <p:restoredTop sz="83455" autoAdjust="0"/>
  </p:normalViewPr>
  <p:slideViewPr>
    <p:cSldViewPr snapToGrid="0" snapToObjects="1">
      <p:cViewPr>
        <p:scale>
          <a:sx n="110" d="100"/>
          <a:sy n="110" d="100"/>
        </p:scale>
        <p:origin x="-1650" y="-306"/>
      </p:cViewPr>
      <p:guideLst>
        <p:guide orient="horz" pos="1977"/>
        <p:guide orient="horz" pos="2572"/>
        <p:guide orient="horz" pos="3108"/>
        <p:guide orient="horz" pos="596"/>
        <p:guide orient="horz" pos="731"/>
        <p:guide orient="horz" pos="1620"/>
        <p:guide pos="2880"/>
        <p:guide pos="949"/>
        <p:guide pos="4241"/>
        <p:guide pos="5759"/>
        <p:guide pos="5351"/>
        <p:guide pos="5611"/>
        <p:guide pos="4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1236"/>
    </p:cViewPr>
  </p:sorterViewPr>
  <p:notesViewPr>
    <p:cSldViewPr snapToGrid="0" snapToObjects="1" showGuides="1"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64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3400"/>
            <a:ext cx="2946400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53A0ED-8313-435D-96AE-732C15CBB37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9041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" y="0"/>
            <a:ext cx="5289071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4000" tIns="144000" rIns="180000" bIns="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9071" y="0"/>
            <a:ext cx="1508603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4000" tIns="144000" rIns="180000" bIns="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106363" y="720725"/>
            <a:ext cx="6908801" cy="3887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56000" y="4968000"/>
            <a:ext cx="5184000" cy="44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Klicken Sie, um die Formate des Vorlagentextes zu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  <a:p>
            <a:pPr lvl="4"/>
            <a:r>
              <a:rPr lang="de-DE" altLang="de-DE" dirty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000"/>
            <a:ext cx="3398838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4000" tIns="72000" rIns="144000" bIns="7200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endParaRPr lang="de-DE" altLang="de-DE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39999" y="9396000"/>
            <a:ext cx="857675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4000" tIns="72000" rIns="144000" bIns="720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7530DC-5736-4773-876F-70D71C0160B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49307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ts val="600"/>
      </a:spcBef>
      <a:spcAft>
        <a:spcPct val="0"/>
      </a:spcAft>
      <a:defRPr sz="1400" b="1" kern="1200">
        <a:solidFill>
          <a:schemeClr val="tx1"/>
        </a:solidFill>
        <a:latin typeface="TheSansCorrespondence" pitchFamily="34" charset="0"/>
        <a:ea typeface="+mn-ea"/>
        <a:cs typeface="+mn-cs"/>
      </a:defRPr>
    </a:lvl1pPr>
    <a:lvl2pPr marL="720000" indent="-288000" algn="l" rtl="0" eaLnBrk="0" fontAlgn="base" hangingPunct="0">
      <a:spcBef>
        <a:spcPts val="600"/>
      </a:spcBef>
      <a:spcAft>
        <a:spcPct val="0"/>
      </a:spcAft>
      <a:buFont typeface="Wingdings" panose="05000000000000000000" pitchFamily="2" charset="2"/>
      <a:buChar char="§"/>
      <a:defRPr sz="1400" b="0" kern="1200">
        <a:solidFill>
          <a:schemeClr val="tx1"/>
        </a:solidFill>
        <a:latin typeface="TheSansCorrespondence" pitchFamily="34" charset="0"/>
        <a:ea typeface="+mn-ea"/>
        <a:cs typeface="+mn-cs"/>
      </a:defRPr>
    </a:lvl2pPr>
    <a:lvl3pPr marL="432000" indent="0" algn="l" rtl="0" eaLnBrk="0" fontAlgn="base" hangingPunct="0">
      <a:spcBef>
        <a:spcPts val="600"/>
      </a:spcBef>
      <a:spcAft>
        <a:spcPct val="0"/>
      </a:spcAft>
      <a:defRPr sz="1400" b="0" kern="1200">
        <a:solidFill>
          <a:schemeClr val="tx1"/>
        </a:solidFill>
        <a:latin typeface="TheSansCorrespondence" pitchFamily="34" charset="0"/>
        <a:ea typeface="+mn-ea"/>
        <a:cs typeface="+mn-cs"/>
      </a:defRPr>
    </a:lvl3pPr>
    <a:lvl4pPr marL="648000" indent="-180000" algn="l" rtl="0" eaLnBrk="0" fontAlgn="base" hangingPunct="0">
      <a:spcBef>
        <a:spcPts val="600"/>
      </a:spcBef>
      <a:spcAft>
        <a:spcPct val="0"/>
      </a:spcAft>
      <a:buFont typeface="Symbol" panose="05050102010706020507" pitchFamily="18" charset="2"/>
      <a:buChar char="-"/>
      <a:defRPr sz="1200" kern="1200">
        <a:solidFill>
          <a:schemeClr val="tx1"/>
        </a:solidFill>
        <a:latin typeface="TheSansCorrespondence" pitchFamily="34" charset="0"/>
        <a:ea typeface="+mn-ea"/>
        <a:cs typeface="+mn-cs"/>
      </a:defRPr>
    </a:lvl4pPr>
    <a:lvl5pPr marL="432000" indent="0" algn="l" rtl="0" eaLnBrk="0" fontAlgn="base" hangingPunct="0">
      <a:spcBef>
        <a:spcPts val="600"/>
      </a:spcBef>
      <a:spcAft>
        <a:spcPct val="0"/>
      </a:spcAft>
      <a:defRPr sz="1200" i="1" kern="1200">
        <a:solidFill>
          <a:schemeClr val="tx1"/>
        </a:solidFill>
        <a:latin typeface="TheSansCorrespondence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 noChangeAspect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</a:t>
            </a:fld>
            <a:endParaRPr lang="de-DE" altLang="de-DE"/>
          </a:p>
        </p:txBody>
      </p:sp>
      <p:sp>
        <p:nvSpPr>
          <p:cNvPr id="7" name="Folienbildplatzhalter 6"/>
          <p:cNvSpPr>
            <a:spLocks noGrp="1" noRot="1" noChangeAspect="1"/>
          </p:cNvSpPr>
          <p:nvPr>
            <p:ph type="sldImg"/>
          </p:nvPr>
        </p:nvSpPr>
        <p:spPr>
          <a:xfrm>
            <a:off x="-106363" y="647700"/>
            <a:ext cx="6908801" cy="3887788"/>
          </a:xfrm>
        </p:spPr>
      </p:sp>
    </p:spTree>
    <p:extLst>
      <p:ext uri="{BB962C8B-B14F-4D97-AF65-F5344CB8AC3E}">
        <p14:creationId xmlns:p14="http://schemas.microsoft.com/office/powerpoint/2010/main" val="1169138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789924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8218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043295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9247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65775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08453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3963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413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1044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93839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38358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95343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6508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72642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7530DC-5736-4773-876F-70D71C0160B5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48090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57238" y="1486575"/>
            <a:ext cx="7737475" cy="1080000"/>
          </a:xfrm>
          <a:prstGeom prst="rect">
            <a:avLst/>
          </a:prstGeom>
          <a:noFill/>
        </p:spPr>
        <p:txBody>
          <a:bodyPr lIns="756000" rIns="756000"/>
          <a:lstStyle>
            <a:lvl1pPr algn="ctr">
              <a:defRPr sz="2800" baseline="0"/>
            </a:lvl1pPr>
          </a:lstStyle>
          <a:p>
            <a:r>
              <a:rPr lang="de-DE" sz="2000" dirty="0" smtClean="0"/>
              <a:t>StGB NRW </a:t>
            </a:r>
            <a:r>
              <a:rPr lang="de-DE" sz="2000" dirty="0" err="1" smtClean="0"/>
              <a:t>pptx-Layoutvorlage</a:t>
            </a:r>
            <a:r>
              <a:rPr lang="de-DE" sz="2000" dirty="0" smtClean="0"/>
              <a:t> 16 : 9</a:t>
            </a:r>
            <a:br>
              <a:rPr lang="de-DE" sz="2000" dirty="0" smtClean="0"/>
            </a:br>
            <a:r>
              <a:rPr lang="de-DE" dirty="0" smtClean="0"/>
              <a:t>Hier den Titel des Vortrags eingeben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56000" y="2754000"/>
            <a:ext cx="7740000" cy="369332"/>
          </a:xfrm>
          <a:prstGeom prst="rect">
            <a:avLst/>
          </a:prstGeom>
        </p:spPr>
        <p:txBody>
          <a:bodyPr rIns="72000"/>
          <a:lstStyle>
            <a:lvl1pPr marL="0" indent="0" algn="ctr"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 smtClean="0"/>
              <a:t>Hier der Untertitel – Datum und Vortragende(r)</a:t>
            </a:r>
          </a:p>
        </p:txBody>
      </p:sp>
      <p:sp>
        <p:nvSpPr>
          <p:cNvPr id="9" name="Titel 1"/>
          <p:cNvSpPr txBox="1">
            <a:spLocks/>
          </p:cNvSpPr>
          <p:nvPr userDrawn="1"/>
        </p:nvSpPr>
        <p:spPr>
          <a:xfrm>
            <a:off x="1587" y="-6897"/>
            <a:ext cx="9144000" cy="945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0000"/>
                </a:schemeClr>
              </a:gs>
              <a:gs pos="100000">
                <a:schemeClr val="bg1">
                  <a:tint val="23500"/>
                  <a:satMod val="160000"/>
                  <a:lumMod val="100000"/>
                  <a:alpha val="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2000" tIns="72000" rIns="2520000" bIns="72000" numCol="1" rtlCol="0" anchor="b" anchorCtr="0" compatLnSpc="1">
            <a:prstTxWarp prst="textNoShape">
              <a:avLst/>
            </a:prstTxWarp>
          </a:bodyPr>
          <a:lstStyle>
            <a:lvl1pPr algn="l" defTabSz="90000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5760000" algn="r"/>
              </a:tabLst>
              <a:defRPr kumimoji="0" lang="de-DE" sz="2800" b="1" i="0" u="none" strike="noStrike" kern="1200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heSansCorrespondence" pitchFamily="34" charset="0"/>
                <a:ea typeface="+mn-ea"/>
                <a:cs typeface="+mn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heSansCorrespondence" pitchFamily="34" charset="0"/>
              </a:defRPr>
            </a:lvl9pPr>
          </a:lstStyle>
          <a:p>
            <a:endParaRPr lang="de-DE" dirty="0"/>
          </a:p>
        </p:txBody>
      </p:sp>
      <p:sp>
        <p:nvSpPr>
          <p:cNvPr id="10" name="Fußzeilenplatzhalter 2"/>
          <p:cNvSpPr txBox="1">
            <a:spLocks/>
          </p:cNvSpPr>
          <p:nvPr userDrawn="1"/>
        </p:nvSpPr>
        <p:spPr bwMode="auto">
          <a:xfrm>
            <a:off x="6557" y="4924678"/>
            <a:ext cx="9144000" cy="216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0000"/>
                </a:schemeClr>
              </a:gs>
              <a:gs pos="100000">
                <a:schemeClr val="bg1">
                  <a:tint val="44500"/>
                  <a:satMod val="160000"/>
                  <a:lumMod val="100000"/>
                  <a:alpha val="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0" lang="de-DE" altLang="de-DE" sz="1050" b="0" i="0" u="none" strike="noStrike" kern="1200" cap="none" normalizeH="0" baseline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heSansCorrespondenc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9pPr>
          </a:lstStyle>
          <a:p>
            <a:r>
              <a:rPr lang="de-DE" dirty="0" smtClean="0"/>
              <a:t>© StGB NRW 2018</a:t>
            </a:r>
            <a:endParaRPr lang="de-DE" dirty="0"/>
          </a:p>
        </p:txBody>
      </p:sp>
      <p:sp>
        <p:nvSpPr>
          <p:cNvPr id="11" name="Foliennummernplatzhalter 3"/>
          <p:cNvSpPr txBox="1">
            <a:spLocks/>
          </p:cNvSpPr>
          <p:nvPr userDrawn="1"/>
        </p:nvSpPr>
        <p:spPr bwMode="auto">
          <a:xfrm>
            <a:off x="8589745" y="4986374"/>
            <a:ext cx="288000" cy="12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5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TheSansCorrespondenc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9pPr>
          </a:lstStyle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64168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56000" y="1161000"/>
            <a:ext cx="7740000" cy="2639184"/>
          </a:xfrm>
        </p:spPr>
        <p:txBody>
          <a:bodyPr>
            <a:spAutoFit/>
          </a:bodyPr>
          <a:lstStyle>
            <a:lvl1pPr>
              <a:defRPr baseline="0"/>
            </a:lvl1pPr>
          </a:lstStyle>
          <a:p>
            <a:pPr lvl="0"/>
            <a:r>
              <a:rPr lang="de-DE" dirty="0" smtClean="0"/>
              <a:t>Layout Aufzählung - 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Fußzeilenplatzhalter 2"/>
          <p:cNvSpPr txBox="1">
            <a:spLocks/>
          </p:cNvSpPr>
          <p:nvPr userDrawn="1"/>
        </p:nvSpPr>
        <p:spPr bwMode="auto">
          <a:xfrm>
            <a:off x="6557" y="4924678"/>
            <a:ext cx="9144000" cy="216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0000"/>
                </a:schemeClr>
              </a:gs>
              <a:gs pos="100000">
                <a:schemeClr val="bg1">
                  <a:tint val="44500"/>
                  <a:satMod val="160000"/>
                  <a:lumMod val="100000"/>
                  <a:alpha val="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0" lang="de-DE" altLang="de-DE" sz="1050" b="0" i="0" u="none" strike="noStrike" kern="1200" cap="none" normalizeH="0" baseline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heSansCorrespondenc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9pPr>
          </a:lstStyle>
          <a:p>
            <a:r>
              <a:rPr lang="de-DE" dirty="0" smtClean="0"/>
              <a:t>© StGB NRW 2018</a:t>
            </a:r>
            <a:endParaRPr lang="de-DE" dirty="0"/>
          </a:p>
        </p:txBody>
      </p:sp>
      <p:sp>
        <p:nvSpPr>
          <p:cNvPr id="9" name="Foliennummernplatzhalter 3"/>
          <p:cNvSpPr txBox="1">
            <a:spLocks/>
          </p:cNvSpPr>
          <p:nvPr userDrawn="1"/>
        </p:nvSpPr>
        <p:spPr bwMode="auto">
          <a:xfrm>
            <a:off x="8589745" y="4986374"/>
            <a:ext cx="288000" cy="12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05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TheSansCorrespondence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heSansCorrespondence" pitchFamily="34" charset="0"/>
                <a:ea typeface="+mn-ea"/>
                <a:cs typeface="+mn-cs"/>
              </a:defRPr>
            </a:lvl9pPr>
          </a:lstStyle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3135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spaltig ohne Spaltenaus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589745" y="4977748"/>
            <a:ext cx="288000" cy="122727"/>
          </a:xfrm>
        </p:spPr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56000" y="1161000"/>
            <a:ext cx="7740000" cy="1885131"/>
          </a:xfrm>
        </p:spPr>
        <p:txBody>
          <a:bodyPr numCol="2" spcCol="180000">
            <a:sp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 smtClean="0"/>
              <a:t>Layout 2-spaltig ohne Spaltenausgleich - 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659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spaltig mit Spaltenaus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589745" y="4977748"/>
            <a:ext cx="288000" cy="122727"/>
          </a:xfrm>
        </p:spPr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55999" y="1161000"/>
            <a:ext cx="7738713" cy="1885131"/>
          </a:xfrm>
        </p:spPr>
        <p:txBody>
          <a:bodyPr wrap="square" numCol="2" spcCol="180000">
            <a:spAutoFit/>
          </a:bodyPr>
          <a:lstStyle>
            <a:lvl1pPr>
              <a:defRPr baseline="0"/>
            </a:lvl1pPr>
          </a:lstStyle>
          <a:p>
            <a:pPr lvl="0"/>
            <a:r>
              <a:rPr lang="de-DE" dirty="0" smtClean="0"/>
              <a:t>Layout 2-spaltig mit Spaltenausgleich - 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92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genüberstellung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589745" y="4977748"/>
            <a:ext cx="288000" cy="122727"/>
          </a:xfrm>
        </p:spPr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756000" y="1161000"/>
            <a:ext cx="3816000" cy="3377848"/>
          </a:xfrm>
        </p:spPr>
        <p:txBody>
          <a:bodyPr wrap="square">
            <a:spAutoFit/>
          </a:bodyPr>
          <a:lstStyle>
            <a:lvl1pPr>
              <a:defRPr baseline="0"/>
            </a:lvl1pPr>
          </a:lstStyle>
          <a:p>
            <a:pPr lvl="0"/>
            <a:r>
              <a:rPr lang="de-DE" dirty="0" smtClean="0"/>
              <a:t>Layout Gegenüberstellung - 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657221" y="1153716"/>
            <a:ext cx="3816000" cy="3377848"/>
          </a:xfrm>
        </p:spPr>
        <p:txBody>
          <a:bodyPr wrap="square">
            <a:spAutoFit/>
          </a:bodyPr>
          <a:lstStyle>
            <a:lvl1pPr>
              <a:defRPr baseline="0"/>
            </a:lvl1pPr>
          </a:lstStyle>
          <a:p>
            <a:pPr lvl="0"/>
            <a:r>
              <a:rPr lang="de-DE" dirty="0" smtClean="0"/>
              <a:t>Layout Gegenüberstellung - 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111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-Element Text-Schau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589745" y="4986374"/>
            <a:ext cx="288000" cy="122727"/>
          </a:xfrm>
        </p:spPr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756000" y="1160999"/>
            <a:ext cx="5976000" cy="378000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de-DE" dirty="0" smtClean="0"/>
              <a:t>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6898741" y="1153716"/>
            <a:ext cx="1574480" cy="3780234"/>
          </a:xfrm>
        </p:spPr>
        <p:txBody>
          <a:bodyPr wrap="square">
            <a:noAutofit/>
          </a:bodyPr>
          <a:lstStyle>
            <a:lvl1pPr>
              <a:defRPr baseline="0"/>
            </a:lvl1pPr>
          </a:lstStyle>
          <a:p>
            <a:pPr lvl="0"/>
            <a:r>
              <a:rPr lang="de-DE" dirty="0" smtClean="0"/>
              <a:t>Textfeld neben Schaubild</a:t>
            </a:r>
          </a:p>
        </p:txBody>
      </p:sp>
    </p:spTree>
    <p:extLst>
      <p:ext uri="{BB962C8B-B14F-4D97-AF65-F5344CB8AC3E}">
        <p14:creationId xmlns:p14="http://schemas.microsoft.com/office/powerpoint/2010/main" val="86337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mbi-Element Schau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8589745" y="4977748"/>
            <a:ext cx="288000" cy="122727"/>
          </a:xfrm>
        </p:spPr>
        <p:txBody>
          <a:bodyPr/>
          <a:lstStyle/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3" hasCustomPrompt="1"/>
          </p:nvPr>
        </p:nvSpPr>
        <p:spPr>
          <a:xfrm>
            <a:off x="756000" y="1160999"/>
            <a:ext cx="7738713" cy="378000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lvl="0"/>
            <a:r>
              <a:rPr lang="de-DE" dirty="0" smtClean="0"/>
              <a:t>Textformatierung über </a:t>
            </a:r>
            <a:r>
              <a:rPr lang="de-DE" dirty="0" err="1" smtClean="0"/>
              <a:t>Alt+Shift+Pfeiltaste</a:t>
            </a:r>
            <a:r>
              <a:rPr lang="de-DE" dirty="0" smtClean="0"/>
              <a:t> rechts/links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669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-7091" y="4926574"/>
            <a:ext cx="9144000" cy="216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0000"/>
                </a:schemeClr>
              </a:gs>
              <a:gs pos="100000">
                <a:schemeClr val="bg1">
                  <a:tint val="44500"/>
                  <a:satMod val="160000"/>
                  <a:lumMod val="100000"/>
                  <a:alpha val="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>
            <a:lvl1pPr algn="ctr">
              <a:defRPr kumimoji="0" lang="de-DE" altLang="de-DE" sz="1050" b="0" i="0" u="none" strike="noStrike" cap="none" normalizeH="0" baseline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</a:defRPr>
            </a:lvl1pPr>
          </a:lstStyle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89745" y="4986374"/>
            <a:ext cx="288000" cy="12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>
              <a:defRPr sz="10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671191F-99AD-4817-B4DF-78A3D8B9E3C1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sp>
        <p:nvSpPr>
          <p:cNvPr id="3" name="Titelplatzhalter 2"/>
          <p:cNvSpPr>
            <a:spLocks noGrp="1" noChangeAspect="1"/>
          </p:cNvSpPr>
          <p:nvPr>
            <p:ph type="title"/>
          </p:nvPr>
        </p:nvSpPr>
        <p:spPr>
          <a:xfrm>
            <a:off x="1587" y="-6897"/>
            <a:ext cx="9144000" cy="945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0000"/>
                </a:schemeClr>
              </a:gs>
              <a:gs pos="100000">
                <a:schemeClr val="bg1">
                  <a:tint val="23500"/>
                  <a:satMod val="160000"/>
                  <a:lumMod val="100000"/>
                  <a:alpha val="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92000" tIns="72000" rIns="2520000" bIns="72000" numCol="1" rtlCol="0" anchor="b" anchorCtr="0" compatLnSpc="1">
            <a:prstTxWarp prst="textNoShape">
              <a:avLst/>
            </a:prstTxWarp>
          </a:bodyPr>
          <a:lstStyle/>
          <a:p>
            <a:pPr marL="0" marR="0" lvl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57587" y="948776"/>
            <a:ext cx="7737126" cy="3870290"/>
          </a:xfrm>
          <a:prstGeom prst="rect">
            <a:avLst/>
          </a:prstGeom>
        </p:spPr>
        <p:txBody>
          <a:bodyPr vert="horz" wrap="square" lIns="72000" tIns="0" rIns="0" bIns="0" rtlCol="0" anchor="t" anchorCtr="0">
            <a:sp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</a:p>
          <a:p>
            <a:pPr lvl="6"/>
            <a:r>
              <a:rPr lang="de-DE" dirty="0" smtClean="0"/>
              <a:t>Siebte Ebene</a:t>
            </a:r>
          </a:p>
          <a:p>
            <a:pPr lvl="7"/>
            <a:r>
              <a:rPr lang="de-DE" dirty="0" smtClean="0"/>
              <a:t>Achte Ebene</a:t>
            </a:r>
          </a:p>
          <a:p>
            <a:pPr lvl="8"/>
            <a:r>
              <a:rPr lang="en-US" dirty="0" err="1" smtClean="0"/>
              <a:t>Neunte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de-DE" dirty="0"/>
          </a:p>
        </p:txBody>
      </p:sp>
      <p:sp>
        <p:nvSpPr>
          <p:cNvPr id="10" name="Rectangle 5"/>
          <p:cNvSpPr>
            <a:spLocks noChangeAspect="1" noChangeArrowheads="1"/>
          </p:cNvSpPr>
          <p:nvPr/>
        </p:nvSpPr>
        <p:spPr bwMode="auto">
          <a:xfrm>
            <a:off x="1593" y="4068165"/>
            <a:ext cx="566737" cy="86320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" name="Rectangle 6"/>
          <p:cNvSpPr>
            <a:spLocks noChangeAspect="1" noChangeArrowheads="1"/>
          </p:cNvSpPr>
          <p:nvPr/>
        </p:nvSpPr>
        <p:spPr bwMode="auto">
          <a:xfrm>
            <a:off x="576527" y="4926296"/>
            <a:ext cx="568044" cy="2160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970" y="187704"/>
            <a:ext cx="16065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2" r:id="rId4"/>
    <p:sldLayoutId id="2147483654" r:id="rId5"/>
    <p:sldLayoutId id="2147483655" r:id="rId6"/>
    <p:sldLayoutId id="2147483656" r:id="rId7"/>
  </p:sldLayoutIdLst>
  <p:hf hdr="0" dt="0"/>
  <p:txStyles>
    <p:titleStyle>
      <a:lvl1pPr algn="l" defTabSz="900000" rtl="0" eaLnBrk="1" fontAlgn="base" hangingPunct="1">
        <a:spcBef>
          <a:spcPct val="0"/>
        </a:spcBef>
        <a:spcAft>
          <a:spcPct val="0"/>
        </a:spcAft>
        <a:tabLst>
          <a:tab pos="5760000" algn="r"/>
        </a:tabLst>
        <a:defRPr kumimoji="0" lang="de-DE" sz="2800" b="1" i="0" u="none" strike="noStrike" kern="1200" cap="none" normalizeH="0" baseline="0" dirty="0" smtClean="0">
          <a:ln>
            <a:noFill/>
          </a:ln>
          <a:solidFill>
            <a:schemeClr val="tx1">
              <a:lumMod val="50000"/>
              <a:lumOff val="50000"/>
            </a:schemeClr>
          </a:solidFill>
          <a:effectLst/>
          <a:latin typeface="TheSansCorrespondence" pitchFamily="34" charset="0"/>
          <a:ea typeface="+mn-ea"/>
          <a:cs typeface="+mn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heSansCorrespondence" pitchFamily="34" charset="0"/>
        </a:defRPr>
      </a:lvl9pPr>
    </p:titleStyle>
    <p:bodyStyle>
      <a:lvl1pPr marL="0" indent="0" algn="l" rtl="0" eaLnBrk="1" fontAlgn="base" hangingPunct="1">
        <a:spcBef>
          <a:spcPts val="300"/>
        </a:spcBef>
        <a:spcAft>
          <a:spcPts val="300"/>
        </a:spcAft>
        <a:buFontTx/>
        <a:buNone/>
        <a:tabLst>
          <a:tab pos="5760000" algn="r"/>
          <a:tab pos="6480000" algn="l"/>
        </a:tabLst>
        <a:defRPr sz="2400" b="0">
          <a:solidFill>
            <a:schemeClr val="tx1"/>
          </a:solidFill>
          <a:latin typeface="+mn-lt"/>
          <a:ea typeface="+mn-ea"/>
          <a:cs typeface="+mn-cs"/>
        </a:defRPr>
      </a:lvl1pPr>
      <a:lvl2pPr marL="6350" indent="0" algn="l" defTabSz="900000" rtl="0" eaLnBrk="1" fontAlgn="base" hangingPunct="1">
        <a:spcBef>
          <a:spcPts val="1200"/>
        </a:spcBef>
        <a:spcAft>
          <a:spcPts val="300"/>
        </a:spcAft>
        <a:buFontTx/>
        <a:buNone/>
        <a:tabLst>
          <a:tab pos="5760000" algn="r"/>
          <a:tab pos="6480000" algn="l"/>
        </a:tabLst>
        <a:defRPr sz="2400" b="1">
          <a:solidFill>
            <a:schemeClr val="tx1"/>
          </a:solidFill>
          <a:latin typeface="+mn-lt"/>
        </a:defRPr>
      </a:lvl2pPr>
      <a:lvl3pPr marL="363538" indent="-333375" algn="l" rtl="0" eaLnBrk="1" fontAlgn="base" hangingPunct="1">
        <a:spcBef>
          <a:spcPts val="300"/>
        </a:spcBef>
        <a:spcAft>
          <a:spcPts val="300"/>
        </a:spcAft>
        <a:buClr>
          <a:srgbClr val="FF0000"/>
        </a:buClr>
        <a:buFont typeface="Wingdings" pitchFamily="2" charset="2"/>
        <a:buChar char="§"/>
        <a:tabLst>
          <a:tab pos="5760000" algn="r"/>
          <a:tab pos="6480000" algn="l"/>
        </a:tabLst>
        <a:defRPr sz="2400">
          <a:solidFill>
            <a:schemeClr val="tx1"/>
          </a:solidFill>
          <a:latin typeface="+mn-lt"/>
        </a:defRPr>
      </a:lvl3pPr>
      <a:lvl4pPr marL="357188" indent="0" algn="l" rtl="0" eaLnBrk="1" fontAlgn="base" hangingPunct="1">
        <a:spcBef>
          <a:spcPts val="300"/>
        </a:spcBef>
        <a:spcAft>
          <a:spcPts val="300"/>
        </a:spcAft>
        <a:buFontTx/>
        <a:buNone/>
        <a:tabLst>
          <a:tab pos="5760000" algn="r"/>
          <a:tab pos="6480000" algn="l"/>
        </a:tabLst>
        <a:defRPr sz="2400">
          <a:solidFill>
            <a:schemeClr val="tx1"/>
          </a:solidFill>
          <a:latin typeface="+mn-lt"/>
        </a:defRPr>
      </a:lvl4pPr>
      <a:lvl5pPr marL="708025" indent="-344488" algn="l" rtl="0" eaLnBrk="1" fontAlgn="base" hangingPunct="1">
        <a:spcBef>
          <a:spcPts val="300"/>
        </a:spcBef>
        <a:spcAft>
          <a:spcPts val="300"/>
        </a:spcAft>
        <a:buClr>
          <a:srgbClr val="00B050"/>
        </a:buClr>
        <a:buFont typeface="Symbol" pitchFamily="18" charset="2"/>
        <a:buChar char="-"/>
        <a:tabLst>
          <a:tab pos="5760000" algn="r"/>
          <a:tab pos="6480000" algn="l"/>
        </a:tabLst>
        <a:defRPr sz="2400">
          <a:solidFill>
            <a:schemeClr val="tx1"/>
          </a:solidFill>
          <a:latin typeface="+mn-lt"/>
        </a:defRPr>
      </a:lvl5pPr>
      <a:lvl6pPr marL="717550" indent="0" algn="l" rtl="0" eaLnBrk="1" fontAlgn="base" hangingPunct="1">
        <a:spcBef>
          <a:spcPts val="300"/>
        </a:spcBef>
        <a:spcAft>
          <a:spcPts val="300"/>
        </a:spcAft>
        <a:buFontTx/>
        <a:buNone/>
        <a:tabLst>
          <a:tab pos="5760000" algn="r"/>
          <a:tab pos="6480000" algn="l"/>
        </a:tabLst>
        <a:defRPr sz="2400">
          <a:solidFill>
            <a:schemeClr val="tx1"/>
          </a:solidFill>
          <a:latin typeface="+mn-lt"/>
        </a:defRPr>
      </a:lvl6pPr>
      <a:lvl7pPr marL="342900" indent="-342900" algn="l" rtl="0" eaLnBrk="1" fontAlgn="base" hangingPunct="1">
        <a:spcBef>
          <a:spcPts val="300"/>
        </a:spcBef>
        <a:spcAft>
          <a:spcPts val="300"/>
        </a:spcAft>
        <a:buClr>
          <a:srgbClr val="FF0000"/>
        </a:buClr>
        <a:buFont typeface="Wingdings" pitchFamily="2" charset="2"/>
        <a:buChar char="§"/>
        <a:tabLst>
          <a:tab pos="5760000" algn="r"/>
          <a:tab pos="6480000" algn="l"/>
        </a:tabLst>
        <a:defRPr sz="2000" baseline="0">
          <a:solidFill>
            <a:schemeClr val="tx1"/>
          </a:solidFill>
          <a:latin typeface="+mn-lt"/>
        </a:defRPr>
      </a:lvl7pPr>
      <a:lvl8pPr marL="358775" indent="-342900" algn="l" rtl="0" eaLnBrk="1" fontAlgn="base" hangingPunct="1">
        <a:spcBef>
          <a:spcPts val="300"/>
        </a:spcBef>
        <a:spcAft>
          <a:spcPts val="300"/>
        </a:spcAft>
        <a:buClr>
          <a:srgbClr val="00B050"/>
        </a:buClr>
        <a:buFont typeface="Symbol" pitchFamily="18" charset="2"/>
        <a:buChar char="-"/>
        <a:tabLst>
          <a:tab pos="5760000" algn="r"/>
          <a:tab pos="6480000" algn="l"/>
        </a:tabLst>
        <a:defRPr sz="2000">
          <a:solidFill>
            <a:schemeClr val="tx1"/>
          </a:solidFill>
          <a:latin typeface="+mn-lt"/>
        </a:defRPr>
      </a:lvl8pPr>
      <a:lvl9pPr marL="363538" indent="0" algn="l" rtl="0" eaLnBrk="1" fontAlgn="base" hangingPunct="1">
        <a:spcBef>
          <a:spcPts val="300"/>
        </a:spcBef>
        <a:spcAft>
          <a:spcPts val="300"/>
        </a:spcAft>
        <a:buFontTx/>
        <a:buNone/>
        <a:tabLst>
          <a:tab pos="5760000" algn="r"/>
          <a:tab pos="6480000" algn="l"/>
        </a:tabLst>
        <a:defRPr sz="2000" baseline="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munen.nrw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Anne.Wellmann@kommunen-in-nrw.d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27842" y="1397479"/>
            <a:ext cx="7737475" cy="2152507"/>
          </a:xfrm>
        </p:spPr>
        <p:txBody>
          <a:bodyPr/>
          <a:lstStyle/>
          <a:p>
            <a:r>
              <a:rPr lang="de-DE" sz="2600" dirty="0"/>
              <a:t>Anstalten des öffentlichen Rechts als Dienstleistungsträger für </a:t>
            </a:r>
            <a:r>
              <a:rPr lang="de-DE" sz="2600" dirty="0" smtClean="0"/>
              <a:t>Kommunen</a:t>
            </a:r>
            <a:br>
              <a:rPr lang="de-DE" sz="26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1800" dirty="0"/>
              <a:t>116. Sitzung des </a:t>
            </a:r>
            <a:r>
              <a:rPr lang="de-DE" sz="1800" dirty="0" smtClean="0"/>
              <a:t>StGB NRW-Ausschusses </a:t>
            </a:r>
            <a:br>
              <a:rPr lang="de-DE" sz="1800" dirty="0" smtClean="0"/>
            </a:br>
            <a:r>
              <a:rPr lang="de-DE" sz="1800" dirty="0" smtClean="0"/>
              <a:t>für </a:t>
            </a:r>
            <a:r>
              <a:rPr lang="de-DE" sz="1800" dirty="0"/>
              <a:t>Strukturpolitik und Verkehr</a:t>
            </a:r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552755" y="4020067"/>
            <a:ext cx="6133382" cy="723275"/>
          </a:xfrm>
        </p:spPr>
        <p:txBody>
          <a:bodyPr/>
          <a:lstStyle/>
          <a:p>
            <a:r>
              <a:rPr lang="de-DE" sz="1800" dirty="0" smtClean="0"/>
              <a:t>10. Oktober </a:t>
            </a:r>
            <a:r>
              <a:rPr lang="de-DE" sz="1800" dirty="0"/>
              <a:t>2018, Hauptreferentin Anne Wellmann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0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200" dirty="0" smtClean="0"/>
              <a:t>KLASSISCHE AUFGABENFELDER DER </a:t>
            </a:r>
            <a:br>
              <a:rPr lang="de-DE" sz="2200" dirty="0" smtClean="0"/>
            </a:br>
            <a:r>
              <a:rPr lang="de-DE" sz="2200" dirty="0" smtClean="0"/>
              <a:t>ÜBERTRAGUNG AUF AÖRS</a:t>
            </a:r>
            <a:endParaRPr lang="de-DE" sz="220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6000" y="1160999"/>
            <a:ext cx="7740000" cy="3770263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Abwasserbeseitigung (Kanäle und/oder Klärwerke)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Abfall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Aufgaben des Straßenwesens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Baubetriebshof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Energieversorgung, Wasserversorgung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Bäderbetriebe Freizeiteinrichtungen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Kultur- und Bildungseinrichtungen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Grünflächen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Friedhof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Gewässer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 smtClean="0">
                <a:ea typeface="Times New Roman"/>
                <a:cs typeface="Times New Roman"/>
              </a:rPr>
              <a:t>Gebäudemanagement</a:t>
            </a:r>
            <a:endParaRPr lang="de-DE" sz="2000" dirty="0">
              <a:ea typeface="Times New Roman"/>
              <a:cs typeface="Times New Roman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10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7740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el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ÜBERTRAGUNG VON TÄTIGKEITEN</a:t>
            </a:r>
            <a:endParaRPr lang="de-DE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756000" y="1160999"/>
            <a:ext cx="7740000" cy="3654847"/>
          </a:xfrm>
        </p:spPr>
        <p:txBody>
          <a:bodyPr/>
          <a:lstStyle/>
          <a:p>
            <a:r>
              <a:rPr lang="de-DE" sz="2000" b="1" dirty="0">
                <a:ea typeface="Times New Roman"/>
                <a:cs typeface="Times New Roman"/>
              </a:rPr>
              <a:t>Nicht zulässig ist die Übertragung von Tätigkeiten, bei denen die Behördenfunktion prägend ist</a:t>
            </a:r>
            <a:r>
              <a:rPr lang="de-DE" sz="2000" b="1" dirty="0" smtClean="0">
                <a:ea typeface="Times New Roman"/>
                <a:cs typeface="Times New Roman"/>
              </a:rPr>
              <a:t>.</a:t>
            </a:r>
          </a:p>
          <a:p>
            <a:pPr>
              <a:spcAft>
                <a:spcPts val="0"/>
              </a:spcAft>
            </a:pPr>
            <a:r>
              <a:rPr lang="de-DE" sz="1800" dirty="0">
                <a:ea typeface="Times New Roman"/>
                <a:cs typeface="Times New Roman"/>
              </a:rPr>
              <a:t>Dazu gehören folgende Beispielsfälle: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800" dirty="0">
                <a:ea typeface="Times New Roman"/>
                <a:cs typeface="Times New Roman"/>
              </a:rPr>
              <a:t>Einwohnermeldeamt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800" dirty="0" smtClean="0">
                <a:ea typeface="Times New Roman"/>
                <a:cs typeface="Times New Roman"/>
              </a:rPr>
              <a:t>Ordnungsamt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800" dirty="0" smtClean="0">
                <a:ea typeface="Times New Roman"/>
                <a:cs typeface="Times New Roman"/>
              </a:rPr>
              <a:t>Sozialamt</a:t>
            </a:r>
            <a:endParaRPr lang="de-DE" sz="18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800" dirty="0">
                <a:ea typeface="Times New Roman"/>
                <a:cs typeface="Times New Roman"/>
              </a:rPr>
              <a:t>Standesamt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800" dirty="0">
                <a:ea typeface="Times New Roman"/>
                <a:cs typeface="Times New Roman"/>
              </a:rPr>
              <a:t> OWiG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de-DE" sz="1800" dirty="0" smtClean="0">
                <a:ea typeface="Times New Roman"/>
                <a:cs typeface="Times New Roman"/>
              </a:rPr>
              <a:t>Vollstreckung</a:t>
            </a: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r>
              <a:rPr lang="de-DE" sz="1800" dirty="0" smtClean="0">
                <a:ea typeface="Times New Roman"/>
                <a:cs typeface="Times New Roman"/>
              </a:rPr>
              <a:t>Pflichtaufgaben </a:t>
            </a:r>
            <a:r>
              <a:rPr lang="de-DE" sz="1800" dirty="0">
                <a:ea typeface="Times New Roman"/>
                <a:cs typeface="Times New Roman"/>
              </a:rPr>
              <a:t>zur Erfüllung nach </a:t>
            </a:r>
            <a:r>
              <a:rPr lang="de-DE" sz="1800" dirty="0" smtClean="0">
                <a:ea typeface="Times New Roman"/>
                <a:cs typeface="Times New Roman"/>
              </a:rPr>
              <a:t>Weisung (Übertragung nur zur Erfüllung möglich)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cs typeface="Times New Roman"/>
              </a:rPr>
              <a:t>	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11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7364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200" dirty="0" smtClean="0"/>
              <a:t>AUFGABENÜBERTRAGUNG IM </a:t>
            </a:r>
            <a:r>
              <a:rPr lang="de-DE" sz="2200" dirty="0" err="1" smtClean="0"/>
              <a:t>STRAßENWESEN</a:t>
            </a:r>
            <a:endParaRPr lang="de-DE" sz="2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311215"/>
            <a:ext cx="7740000" cy="322395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b="1" dirty="0">
                <a:ea typeface="Times New Roman"/>
                <a:cs typeface="Times New Roman"/>
              </a:rPr>
              <a:t>Zulässig ist die Übertragung von einzelnen Aufgaben</a:t>
            </a:r>
            <a:r>
              <a:rPr lang="de-DE" b="1" dirty="0" smtClean="0">
                <a:ea typeface="Times New Roman"/>
                <a:cs typeface="Times New Roman"/>
              </a:rPr>
              <a:t>:</a:t>
            </a:r>
          </a:p>
          <a:p>
            <a:pPr>
              <a:spcAft>
                <a:spcPts val="0"/>
              </a:spcAft>
            </a:pPr>
            <a:endParaRPr lang="de-DE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 smtClean="0">
                <a:ea typeface="Times New Roman"/>
                <a:cs typeface="Times New Roman"/>
              </a:rPr>
              <a:t>Straßenunterhaltung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 smtClean="0">
                <a:ea typeface="Times New Roman"/>
                <a:cs typeface="Times New Roman"/>
              </a:rPr>
              <a:t>Straßenbau</a:t>
            </a:r>
            <a:endParaRPr lang="de-DE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 smtClean="0">
                <a:ea typeface="Times New Roman"/>
                <a:cs typeface="Times New Roman"/>
              </a:rPr>
              <a:t>Straßenerneuerung</a:t>
            </a:r>
            <a:endParaRPr lang="de-DE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 smtClean="0">
                <a:ea typeface="Times New Roman"/>
                <a:cs typeface="Times New Roman"/>
              </a:rPr>
              <a:t>Straßenreinigung/ Winterdienst</a:t>
            </a:r>
            <a:endParaRPr lang="de-DE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>
                <a:ea typeface="Times New Roman"/>
                <a:cs typeface="Times New Roman"/>
              </a:rPr>
              <a:t>Erhebung von </a:t>
            </a:r>
            <a:r>
              <a:rPr lang="de-DE" dirty="0" smtClean="0">
                <a:ea typeface="Times New Roman"/>
                <a:cs typeface="Times New Roman"/>
              </a:rPr>
              <a:t>Straßenausbaubeiträgen (</a:t>
            </a:r>
            <a:r>
              <a:rPr lang="de-DE" dirty="0" err="1" smtClean="0">
                <a:ea typeface="Times New Roman"/>
                <a:cs typeface="Times New Roman"/>
              </a:rPr>
              <a:t>str.</a:t>
            </a:r>
            <a:r>
              <a:rPr lang="de-DE" dirty="0" smtClean="0">
                <a:ea typeface="Times New Roman"/>
                <a:cs typeface="Times New Roman"/>
              </a:rPr>
              <a:t>)</a:t>
            </a:r>
            <a:endParaRPr lang="de-DE" dirty="0">
              <a:ea typeface="Times New Roman"/>
              <a:cs typeface="Times New Roman"/>
            </a:endParaRPr>
          </a:p>
          <a:p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489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200" dirty="0"/>
              <a:t>AUFGABENÜBERTRAGUNG IM </a:t>
            </a:r>
            <a:r>
              <a:rPr lang="de-DE" sz="2200" dirty="0" err="1"/>
              <a:t>STRAßENWESEN</a:t>
            </a:r>
            <a:endParaRPr lang="de-DE" sz="2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600936"/>
            <a:ext cx="7740000" cy="240835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b="1" dirty="0">
                <a:ea typeface="Times New Roman"/>
                <a:cs typeface="Times New Roman"/>
              </a:rPr>
              <a:t>Unzulässig sind die Übertragung von</a:t>
            </a:r>
            <a:r>
              <a:rPr lang="de-DE" b="1" dirty="0" smtClean="0">
                <a:ea typeface="Times New Roman"/>
                <a:cs typeface="Times New Roman"/>
              </a:rPr>
              <a:t>:</a:t>
            </a:r>
          </a:p>
          <a:p>
            <a:pPr>
              <a:spcAft>
                <a:spcPts val="0"/>
              </a:spcAft>
            </a:pPr>
            <a:endParaRPr lang="de-DE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>
                <a:ea typeface="Times New Roman"/>
                <a:cs typeface="Times New Roman"/>
              </a:rPr>
              <a:t>Straßenvermögen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>
                <a:ea typeface="Times New Roman"/>
                <a:cs typeface="Times New Roman"/>
              </a:rPr>
              <a:t>Straßenbaulast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>
                <a:ea typeface="Times New Roman"/>
                <a:cs typeface="Times New Roman"/>
              </a:rPr>
              <a:t>Planungsaufgaben im </a:t>
            </a:r>
            <a:r>
              <a:rPr lang="de-DE" dirty="0" smtClean="0">
                <a:ea typeface="Times New Roman"/>
                <a:cs typeface="Times New Roman"/>
              </a:rPr>
              <a:t>Straßenbereich 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dirty="0" smtClean="0">
                <a:ea typeface="Times New Roman"/>
                <a:cs typeface="Times New Roman"/>
              </a:rPr>
              <a:t>Erhebung </a:t>
            </a:r>
            <a:r>
              <a:rPr lang="de-DE" dirty="0">
                <a:ea typeface="Times New Roman"/>
                <a:cs typeface="Times New Roman"/>
              </a:rPr>
              <a:t>von Erschließungsbeiträgen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3021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VERGABEPFLICHT DES KOMMUNALUNTERNEHMENS</a:t>
            </a: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0999"/>
            <a:ext cx="7740000" cy="3462486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latin typeface="+mj-lt"/>
                <a:ea typeface="Times New Roman"/>
                <a:cs typeface="Times New Roman"/>
              </a:rPr>
              <a:t>Im </a:t>
            </a:r>
            <a:r>
              <a:rPr lang="de-DE" sz="2000" dirty="0" smtClean="0">
                <a:latin typeface="+mj-lt"/>
                <a:ea typeface="Times New Roman"/>
                <a:cs typeface="Times New Roman"/>
              </a:rPr>
              <a:t>Oberschwellenbereich</a:t>
            </a:r>
          </a:p>
          <a:p>
            <a:pPr indent="361950">
              <a:spcAft>
                <a:spcPts val="0"/>
              </a:spcAft>
            </a:pPr>
            <a:r>
              <a:rPr lang="de-DE" sz="2000" dirty="0" err="1" smtClean="0">
                <a:latin typeface="+mj-lt"/>
                <a:ea typeface="Times New Roman"/>
                <a:cs typeface="Times New Roman"/>
              </a:rPr>
              <a:t>AöR</a:t>
            </a:r>
            <a:r>
              <a:rPr lang="de-DE" sz="2000" dirty="0" smtClean="0">
                <a:latin typeface="+mj-lt"/>
                <a:ea typeface="Times New Roman"/>
                <a:cs typeface="Times New Roman"/>
              </a:rPr>
              <a:t> als öffentlicher Auftraggeber nach § 99 GWB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 smtClean="0">
                <a:latin typeface="+mj-lt"/>
                <a:ea typeface="Times New Roman"/>
                <a:cs typeface="Times New Roman"/>
              </a:rPr>
              <a:t>Im </a:t>
            </a:r>
            <a:r>
              <a:rPr lang="de-DE" sz="2000" dirty="0">
                <a:latin typeface="+mj-lt"/>
                <a:ea typeface="Times New Roman"/>
                <a:cs typeface="Times New Roman"/>
              </a:rPr>
              <a:t>Unterschwellenbereich</a:t>
            </a:r>
          </a:p>
          <a:p>
            <a:pPr marL="361950">
              <a:spcAft>
                <a:spcPts val="0"/>
              </a:spcAft>
            </a:pPr>
            <a:r>
              <a:rPr lang="de-DE" sz="2000" dirty="0">
                <a:latin typeface="+mj-lt"/>
                <a:ea typeface="Times New Roman"/>
                <a:cs typeface="Times New Roman"/>
              </a:rPr>
              <a:t>Länderspezifische Ausgestaltung des kommunalen Haushaltsrechts:</a:t>
            </a:r>
          </a:p>
          <a:p>
            <a:pPr>
              <a:spcAft>
                <a:spcPts val="0"/>
              </a:spcAft>
            </a:pPr>
            <a:endParaRPr lang="de-DE" sz="2000" dirty="0" smtClean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2000" dirty="0" smtClean="0">
                <a:latin typeface="+mj-lt"/>
                <a:ea typeface="Times New Roman"/>
                <a:cs typeface="Times New Roman"/>
              </a:rPr>
              <a:t>§ </a:t>
            </a:r>
            <a:r>
              <a:rPr lang="de-DE" sz="2000" dirty="0">
                <a:latin typeface="+mj-lt"/>
                <a:ea typeface="Times New Roman"/>
                <a:cs typeface="Times New Roman"/>
              </a:rPr>
              <a:t>25 </a:t>
            </a:r>
            <a:r>
              <a:rPr lang="de-DE" sz="2000" dirty="0" err="1">
                <a:latin typeface="+mj-lt"/>
                <a:ea typeface="Times New Roman"/>
                <a:cs typeface="Times New Roman"/>
              </a:rPr>
              <a:t>GemHVO</a:t>
            </a:r>
            <a:r>
              <a:rPr lang="de-DE" sz="2000" dirty="0">
                <a:latin typeface="+mj-lt"/>
                <a:ea typeface="Times New Roman"/>
                <a:cs typeface="Times New Roman"/>
              </a:rPr>
              <a:t> Nordrhein-Westfalen: </a:t>
            </a:r>
            <a:r>
              <a:rPr lang="de-DE" sz="2000" dirty="0">
                <a:latin typeface="+mj-lt"/>
                <a:ea typeface="Times New Roman"/>
                <a:cs typeface="TheSansCorrespondence"/>
              </a:rPr>
              <a:t>§</a:t>
            </a:r>
            <a:r>
              <a:rPr lang="de-DE" sz="2000" dirty="0">
                <a:latin typeface="+mj-lt"/>
                <a:ea typeface="Times New Roman"/>
                <a:cs typeface="Times New Roman"/>
              </a:rPr>
              <a:t> 8 S. 1 KUV NRW verpflichtet zur Anwendung </a:t>
            </a:r>
            <a:r>
              <a:rPr lang="de-DE" sz="2000" dirty="0" smtClean="0">
                <a:latin typeface="+mj-lt"/>
                <a:ea typeface="Times New Roman"/>
                <a:cs typeface="Times New Roman"/>
              </a:rPr>
              <a:t>der VOL/A </a:t>
            </a:r>
            <a:r>
              <a:rPr lang="de-DE" sz="2000" dirty="0">
                <a:latin typeface="+mj-lt"/>
                <a:ea typeface="Times New Roman"/>
                <a:cs typeface="Times New Roman"/>
              </a:rPr>
              <a:t>und VOL/B bei Erfüllung hoheitlicher Aufgaben nach § 107 Abs. 2 GO (z.B. Wasser/Abwasser)</a:t>
            </a:r>
          </a:p>
          <a:p>
            <a:pPr>
              <a:lnSpc>
                <a:spcPct val="150000"/>
              </a:lnSpc>
            </a:pPr>
            <a:endParaRPr lang="de-DE" sz="20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4077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 smtClean="0"/>
              <a:t>FORMEN INTERKOMMUNALER ZUSAMMENARBEIT</a:t>
            </a: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437050"/>
            <a:ext cx="7740000" cy="3016210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 smtClean="0">
                <a:ea typeface="Times New Roman"/>
                <a:cs typeface="Times New Roman"/>
              </a:rPr>
              <a:t>Arbeitsgemeinschaft </a:t>
            </a:r>
            <a:r>
              <a:rPr lang="de-DE" sz="2000" dirty="0">
                <a:ea typeface="Times New Roman"/>
                <a:cs typeface="Times New Roman"/>
              </a:rPr>
              <a:t>§ 2 GKG, keine eigene Rechtspersönlichkeit, Gründung durch </a:t>
            </a:r>
            <a:r>
              <a:rPr lang="de-DE" sz="2000" dirty="0" smtClean="0">
                <a:ea typeface="Times New Roman"/>
                <a:cs typeface="Times New Roman"/>
              </a:rPr>
              <a:t>ö-r Vertrag </a:t>
            </a:r>
            <a:endParaRPr lang="de-DE" sz="20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 smtClean="0">
                <a:ea typeface="Times New Roman"/>
                <a:cs typeface="Times New Roman"/>
              </a:rPr>
              <a:t>Öffentlich-rechtliche </a:t>
            </a:r>
            <a:r>
              <a:rPr lang="de-DE" sz="2000" dirty="0">
                <a:ea typeface="Times New Roman"/>
                <a:cs typeface="Times New Roman"/>
              </a:rPr>
              <a:t>Vereinbarung § 23 GKG, keine eigene Rechtspersönlichkeit, Gründung durch </a:t>
            </a:r>
            <a:r>
              <a:rPr lang="de-DE" sz="2000" dirty="0" smtClean="0">
                <a:ea typeface="Times New Roman"/>
                <a:cs typeface="Times New Roman"/>
              </a:rPr>
              <a:t>ö-r Vertrag </a:t>
            </a:r>
            <a:r>
              <a:rPr lang="de-DE" sz="2000" dirty="0" smtClean="0">
                <a:ea typeface="Times New Roman"/>
                <a:cs typeface="Times New Roman"/>
              </a:rPr>
              <a:t>(unzulässig)</a:t>
            </a:r>
            <a:endParaRPr lang="de-DE" sz="20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Zweckverband § 4 GKG, Eigene Rechtspersönlichkeit als </a:t>
            </a:r>
            <a:r>
              <a:rPr lang="de-DE" sz="2000" dirty="0" err="1">
                <a:ea typeface="Times New Roman"/>
                <a:cs typeface="Times New Roman"/>
              </a:rPr>
              <a:t>KöR</a:t>
            </a:r>
            <a:r>
              <a:rPr lang="de-DE" sz="2000" dirty="0">
                <a:ea typeface="Times New Roman"/>
                <a:cs typeface="Times New Roman"/>
              </a:rPr>
              <a:t>, Gründung durch </a:t>
            </a:r>
            <a:r>
              <a:rPr lang="de-DE" sz="2000" dirty="0" smtClean="0">
                <a:ea typeface="Times New Roman"/>
                <a:cs typeface="Times New Roman"/>
              </a:rPr>
              <a:t>Satzung </a:t>
            </a:r>
            <a:endParaRPr lang="de-DE" sz="20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000" dirty="0">
                <a:ea typeface="Times New Roman"/>
                <a:cs typeface="Times New Roman"/>
              </a:rPr>
              <a:t>Gemeinsames Kommunalunternehmen § 27 GKG, eigene Rechtspersönlichkeit als AöR, Gründung durch Satzung</a:t>
            </a:r>
          </a:p>
          <a:p>
            <a:r>
              <a:rPr lang="de-DE" sz="2300" dirty="0" smtClean="0"/>
              <a:t> </a:t>
            </a:r>
            <a:endParaRPr lang="de-DE" sz="23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183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© StGB NRW 2018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16</a:t>
            </a:fld>
            <a:endParaRPr lang="de-DE" alt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6000" y="2843070"/>
            <a:ext cx="3816000" cy="214674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>
                <a:solidFill>
                  <a:schemeClr val="accent3">
                    <a:lumMod val="75000"/>
                  </a:schemeClr>
                </a:solidFill>
              </a:rPr>
              <a:t>Kontaktdaten: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 smtClean="0"/>
              <a:t>Hauptreferentin Anne Wellmann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Städte-und Gemeindebund NRW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 err="1"/>
              <a:t>Kaiserswerther</a:t>
            </a:r>
            <a:r>
              <a:rPr lang="de-DE" sz="1200" dirty="0"/>
              <a:t> Straße 199-201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40474 Düsseldorf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Tel.: 0211-4587-232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Fax: </a:t>
            </a:r>
            <a:r>
              <a:rPr lang="de-DE" sz="1200" dirty="0" smtClean="0"/>
              <a:t>0211-4587-292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Internet: </a:t>
            </a:r>
            <a:r>
              <a:rPr lang="de-DE" sz="1200" dirty="0" smtClean="0">
                <a:hlinkClick r:id="rId3"/>
              </a:rPr>
              <a:t>www.kommunen.nrw</a:t>
            </a:r>
            <a:r>
              <a:rPr lang="de-DE" sz="1200" dirty="0" smtClean="0"/>
              <a:t>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200" dirty="0"/>
              <a:t>E-Mail:  </a:t>
            </a:r>
            <a:r>
              <a:rPr lang="de-DE" sz="1200" dirty="0" err="1" smtClean="0">
                <a:hlinkClick r:id="rId4"/>
              </a:rPr>
              <a:t>Anne.Wellmann@kommunen.nrw</a:t>
            </a:r>
            <a:r>
              <a:rPr lang="de-DE" sz="1200" dirty="0" smtClean="0"/>
              <a:t> </a:t>
            </a:r>
            <a:endParaRPr lang="de-DE" sz="1200" dirty="0"/>
          </a:p>
          <a:p>
            <a:r>
              <a:rPr lang="de-DE" sz="1200" dirty="0"/>
              <a:t> </a:t>
            </a:r>
          </a:p>
          <a:p>
            <a:endParaRPr lang="de-DE" sz="12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570009" y="1162342"/>
            <a:ext cx="5384964" cy="815608"/>
          </a:xfrm>
        </p:spPr>
        <p:txBody>
          <a:bodyPr/>
          <a:lstStyle/>
          <a:p>
            <a:endParaRPr lang="de-DE" dirty="0" smtClean="0"/>
          </a:p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079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0" y="1547"/>
            <a:ext cx="9144000" cy="945000"/>
          </a:xfrm>
        </p:spPr>
        <p:txBody>
          <a:bodyPr/>
          <a:lstStyle/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600" dirty="0" smtClean="0"/>
              <a:t>GRUNDLAGEN</a:t>
            </a:r>
            <a:endParaRPr lang="de-DE" sz="26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756000" y="1160999"/>
            <a:ext cx="7740000" cy="305468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Einführung in NRW durch das. 1. Modernisierungsgesetz vom 15. Juni 1999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Ziel: Eröffnung einer neuen zusätzlichen kommunalen Organisationsform im Sinne einer „öffentlich-rechtlichen GmbH“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Rechtsgrundlagen: § 114 a GO, Kommunalunternehmensverordnung NRW (KUV)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Bundesländer, in denen die Rechtsform der Anstalt des öffentlichen</a:t>
            </a: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Rechts für Kommunen zugelassen ist:</a:t>
            </a:r>
          </a:p>
          <a:p>
            <a:pPr>
              <a:spcAft>
                <a:spcPts val="0"/>
              </a:spcAft>
            </a:pPr>
            <a:r>
              <a:rPr lang="de-DE" sz="1600" dirty="0" smtClean="0">
                <a:ea typeface="Times New Roman"/>
                <a:cs typeface="Times New Roman"/>
              </a:rPr>
              <a:t>Bayern</a:t>
            </a:r>
            <a:r>
              <a:rPr lang="de-DE" sz="1600" dirty="0">
                <a:ea typeface="Times New Roman"/>
                <a:cs typeface="Times New Roman"/>
              </a:rPr>
              <a:t>, Berlin, Nordrhein-Westfalen, Sachsen-Anhalt</a:t>
            </a:r>
            <a:r>
              <a:rPr lang="de-DE" sz="1600" dirty="0" smtClean="0">
                <a:ea typeface="Times New Roman"/>
                <a:cs typeface="Times New Roman"/>
              </a:rPr>
              <a:t>, Schleswig-Holstein,</a:t>
            </a:r>
            <a:endParaRPr lang="de-DE" sz="1600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600" dirty="0">
                <a:ea typeface="Times New Roman"/>
                <a:cs typeface="Times New Roman"/>
              </a:rPr>
              <a:t>Brandenburg, Niedersachsen und Rheinland-Pfalz </a:t>
            </a:r>
          </a:p>
          <a:p>
            <a:r>
              <a:rPr lang="de-DE" sz="1600" dirty="0">
                <a:ea typeface="Times New Roman"/>
                <a:cs typeface="Times New Roman"/>
              </a:rPr>
              <a:t>Heute ca. </a:t>
            </a:r>
            <a:r>
              <a:rPr lang="de-DE" sz="1600" dirty="0" smtClean="0">
                <a:ea typeface="Times New Roman"/>
                <a:cs typeface="Times New Roman"/>
              </a:rPr>
              <a:t>50 </a:t>
            </a:r>
            <a:r>
              <a:rPr lang="de-DE" sz="1600" dirty="0" err="1">
                <a:ea typeface="Times New Roman"/>
                <a:cs typeface="Times New Roman"/>
              </a:rPr>
              <a:t>AöRs</a:t>
            </a:r>
            <a:r>
              <a:rPr lang="de-DE" sz="1600" dirty="0">
                <a:ea typeface="Times New Roman"/>
                <a:cs typeface="Times New Roman"/>
              </a:rPr>
              <a:t> in NRW</a:t>
            </a:r>
            <a:endParaRPr lang="de-DE" sz="1600" dirty="0" smtClean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104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600" dirty="0" smtClean="0"/>
              <a:t>GRUNDLAGEN</a:t>
            </a:r>
            <a:endParaRPr lang="de-DE" sz="2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0997"/>
            <a:ext cx="7740000" cy="327782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a typeface="Times New Roman"/>
                <a:cs typeface="Times New Roman"/>
              </a:rPr>
              <a:t>AöR ist rechtlich </a:t>
            </a:r>
            <a:r>
              <a:rPr lang="de-DE" sz="1800" dirty="0" smtClean="0">
                <a:ea typeface="Times New Roman"/>
                <a:cs typeface="Times New Roman"/>
              </a:rPr>
              <a:t>selbstständiges Sondervermögen </a:t>
            </a:r>
            <a:r>
              <a:rPr lang="de-DE" sz="1800" dirty="0">
                <a:ea typeface="Times New Roman"/>
                <a:cs typeface="Times New Roman"/>
              </a:rPr>
              <a:t>in der Trägerschaft der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a typeface="Times New Roman"/>
                <a:cs typeface="Times New Roman"/>
              </a:rPr>
              <a:t>juristischen Person des öffentlichen </a:t>
            </a:r>
            <a:r>
              <a:rPr lang="de-DE" sz="1800" dirty="0" smtClean="0">
                <a:ea typeface="Times New Roman"/>
                <a:cs typeface="Times New Roman"/>
              </a:rPr>
              <a:t>Rechts</a:t>
            </a:r>
            <a:endParaRPr lang="de-DE" sz="1800" b="1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800" b="1" dirty="0" smtClean="0">
                <a:ea typeface="Times New Roman"/>
                <a:cs typeface="Times New Roman"/>
              </a:rPr>
              <a:t>Aufgabenübertragung durch Satzung</a:t>
            </a:r>
            <a:endParaRPr lang="de-DE" sz="1800" dirty="0"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de-DE" sz="1800" dirty="0" smtClean="0">
                <a:ea typeface="Times New Roman"/>
                <a:cs typeface="Times New Roman"/>
              </a:rPr>
              <a:t>Übertragung einzelner oder aller mit einem bestimmten Zweck zusammenhängenden Aufgaben oder</a:t>
            </a:r>
          </a:p>
          <a:p>
            <a:pPr marL="285750" indent="-285750">
              <a:spcAft>
                <a:spcPts val="0"/>
              </a:spcAft>
              <a:buFontTx/>
              <a:buChar char="-"/>
            </a:pPr>
            <a:r>
              <a:rPr lang="de-DE" sz="1800" dirty="0" smtClean="0">
                <a:ea typeface="Times New Roman"/>
                <a:cs typeface="Times New Roman"/>
              </a:rPr>
              <a:t>Übertragung nur zur Durchführung</a:t>
            </a: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de-DE" sz="1800" dirty="0" smtClean="0">
                <a:ea typeface="Times New Roman"/>
                <a:cs typeface="Times New Roman"/>
              </a:rPr>
              <a:t>Bestimmtheitsgrundsatz ist bei der Auflistung der </a:t>
            </a:r>
            <a:r>
              <a:rPr lang="de-DE" sz="1800" dirty="0" smtClean="0">
                <a:ea typeface="Times New Roman"/>
                <a:cs typeface="Times New Roman"/>
              </a:rPr>
              <a:t>zu übertragenen </a:t>
            </a:r>
            <a:r>
              <a:rPr lang="de-DE" sz="1800" dirty="0" smtClean="0">
                <a:ea typeface="Times New Roman"/>
                <a:cs typeface="Times New Roman"/>
              </a:rPr>
              <a:t>Aufgaben in der Satzung zu beachten! </a:t>
            </a:r>
            <a:endParaRPr lang="de-DE" sz="1800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800" b="1" dirty="0" smtClean="0">
                <a:ea typeface="Times New Roman"/>
                <a:cs typeface="Times New Roman"/>
              </a:rPr>
              <a:t>Gewährträgerhaftung</a:t>
            </a:r>
            <a:endParaRPr lang="de-DE" sz="1800" dirty="0">
              <a:ea typeface="Times New Roman"/>
              <a:cs typeface="Times New Roman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a typeface="Times New Roman"/>
                <a:cs typeface="Times New Roman"/>
              </a:rPr>
              <a:t>Subsidiäre Haftung des Trägers für den Fall, dass </a:t>
            </a:r>
            <a:r>
              <a:rPr lang="de-DE" sz="1800" dirty="0" smtClean="0">
                <a:ea typeface="Times New Roman"/>
                <a:cs typeface="Times New Roman"/>
              </a:rPr>
              <a:t>Vermögen der </a:t>
            </a:r>
            <a:r>
              <a:rPr lang="de-DE" sz="1800" dirty="0" err="1" smtClean="0">
                <a:ea typeface="Times New Roman"/>
                <a:cs typeface="Times New Roman"/>
              </a:rPr>
              <a:t>AöR</a:t>
            </a:r>
            <a:r>
              <a:rPr lang="de-DE" sz="1800" dirty="0" smtClean="0">
                <a:ea typeface="Times New Roman"/>
                <a:cs typeface="Times New Roman"/>
              </a:rPr>
              <a:t> </a:t>
            </a:r>
            <a:r>
              <a:rPr lang="de-DE" sz="1800" dirty="0">
                <a:ea typeface="Times New Roman"/>
                <a:cs typeface="Times New Roman"/>
              </a:rPr>
              <a:t>für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ea typeface="Times New Roman"/>
                <a:cs typeface="Times New Roman"/>
              </a:rPr>
              <a:t>die Forderungen der Gläubiger nicht ausreicht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0386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900" dirty="0" smtClean="0"/>
              <a:t>VOM EIGENBETRIEB ZUM KOMMUNALUNTERNEHMEN</a:t>
            </a:r>
            <a:endParaRPr lang="de-DE" sz="19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3416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1400" dirty="0">
                <a:ea typeface="Times New Roman"/>
                <a:cs typeface="Times New Roman"/>
              </a:rPr>
              <a:t>Umwandlung des Eigenbetriebs erfolgt im </a:t>
            </a:r>
            <a:r>
              <a:rPr lang="de-DE" sz="1400" dirty="0" smtClean="0">
                <a:ea typeface="Times New Roman"/>
                <a:cs typeface="Times New Roman"/>
              </a:rPr>
              <a:t>Wege der </a:t>
            </a:r>
            <a:r>
              <a:rPr lang="de-DE" sz="1400" b="1" dirty="0" smtClean="0">
                <a:ea typeface="Times New Roman"/>
                <a:cs typeface="Times New Roman"/>
              </a:rPr>
              <a:t>Gesamtrechtsnachfolge</a:t>
            </a:r>
            <a:r>
              <a:rPr lang="de-DE" sz="1400" b="1" dirty="0">
                <a:ea typeface="Times New Roman"/>
                <a:cs typeface="Times New Roman"/>
              </a:rPr>
              <a:t> </a:t>
            </a:r>
            <a:endParaRPr lang="de-DE" sz="1400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sz="1400" dirty="0">
                <a:ea typeface="Times New Roman"/>
                <a:cs typeface="Times New Roman"/>
              </a:rPr>
              <a:t>Wichtige rechtliche </a:t>
            </a:r>
            <a:r>
              <a:rPr lang="de-DE" sz="1400" dirty="0" smtClean="0">
                <a:ea typeface="Times New Roman"/>
                <a:cs typeface="Times New Roman"/>
              </a:rPr>
              <a:t>Schritte:</a:t>
            </a:r>
            <a:endParaRPr lang="de-DE" sz="14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Beschluss der Unternehmenssatzung durch den Gemeinderat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Beschluss über die Bestellung von Verwaltungsratsmitgliedern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Bekanntmachung der Satzung im Amtsblatt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Befassung der Aufsichtsbehörden 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Anmeldung zum Handelsregister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Anpassung </a:t>
            </a:r>
            <a:r>
              <a:rPr lang="de-DE" sz="1400" dirty="0" smtClean="0">
                <a:ea typeface="Times New Roman"/>
                <a:cs typeface="Times New Roman"/>
              </a:rPr>
              <a:t>von Satzungen</a:t>
            </a:r>
            <a:endParaRPr lang="de-DE" sz="14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Anschluss- und Benutzungszwang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1400" dirty="0">
                <a:ea typeface="Times New Roman"/>
                <a:cs typeface="Times New Roman"/>
              </a:rPr>
              <a:t>Personalüberleitung:</a:t>
            </a:r>
          </a:p>
          <a:p>
            <a:pPr marL="534988" lvl="0" indent="-173038">
              <a:spcAft>
                <a:spcPts val="0"/>
              </a:spcAft>
              <a:buFont typeface="TheSansCorrespondence"/>
              <a:buChar char="-"/>
            </a:pPr>
            <a:r>
              <a:rPr lang="de-DE" sz="1400" dirty="0">
                <a:ea typeface="Times New Roman"/>
                <a:cs typeface="Times New Roman"/>
              </a:rPr>
              <a:t>Beamte: Dienstherrenwechsel </a:t>
            </a:r>
          </a:p>
          <a:p>
            <a:pPr marL="534988" lvl="0" indent="-173038">
              <a:spcAft>
                <a:spcPts val="0"/>
              </a:spcAft>
              <a:buFont typeface="TheSansCorrespondence"/>
              <a:buChar char="-"/>
            </a:pPr>
            <a:r>
              <a:rPr lang="de-DE" sz="1400" dirty="0">
                <a:ea typeface="Times New Roman"/>
                <a:cs typeface="Times New Roman"/>
              </a:rPr>
              <a:t>Angestellte: durch Gesamtrechtsnachfolge; aber:</a:t>
            </a:r>
          </a:p>
          <a:p>
            <a:pPr indent="361950">
              <a:spcAft>
                <a:spcPts val="0"/>
              </a:spcAft>
            </a:pPr>
            <a:r>
              <a:rPr lang="de-DE" sz="1400" dirty="0">
                <a:ea typeface="Times New Roman"/>
                <a:cs typeface="Times New Roman"/>
              </a:rPr>
              <a:t>Personalüberleitungsvertrag mit Personalrat </a:t>
            </a:r>
            <a:r>
              <a:rPr lang="de-DE" sz="1400" dirty="0" smtClean="0">
                <a:ea typeface="Times New Roman"/>
                <a:cs typeface="Times New Roman"/>
              </a:rPr>
              <a:t>empfohlen</a:t>
            </a:r>
            <a:endParaRPr lang="de-DE" sz="1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4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3720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dirty="0" smtClean="0"/>
              <a:t>GRUNDLAGEN</a:t>
            </a:r>
            <a:endParaRPr lang="de-DE" sz="2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31162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de-DE" b="1" dirty="0">
                <a:ea typeface="Times New Roman"/>
                <a:cs typeface="Times New Roman"/>
              </a:rPr>
              <a:t>Organe des Kommunalunternehmens</a:t>
            </a:r>
            <a:endParaRPr lang="de-DE" dirty="0">
              <a:ea typeface="Times New Roman"/>
              <a:cs typeface="Times New Roman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200" b="1" dirty="0" smtClean="0">
                <a:ea typeface="Times New Roman"/>
                <a:cs typeface="Times New Roman"/>
              </a:rPr>
              <a:t>Vorstand</a:t>
            </a:r>
            <a:endParaRPr lang="de-DE" sz="2200" dirty="0"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200" dirty="0" smtClean="0">
                <a:ea typeface="Times New Roman"/>
                <a:cs typeface="Times New Roman"/>
              </a:rPr>
              <a:t>Wird </a:t>
            </a:r>
            <a:r>
              <a:rPr lang="de-DE" sz="2200" dirty="0">
                <a:ea typeface="Times New Roman"/>
                <a:cs typeface="Times New Roman"/>
              </a:rPr>
              <a:t>vom Verwaltungsrat bestellt 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200" dirty="0">
                <a:ea typeface="Times New Roman"/>
                <a:cs typeface="Times New Roman"/>
              </a:rPr>
              <a:t>Stärkere</a:t>
            </a:r>
            <a:r>
              <a:rPr lang="de-DE" sz="2200" dirty="0" smtClean="0">
                <a:ea typeface="Times New Roman"/>
                <a:cs typeface="Times New Roman"/>
              </a:rPr>
              <a:t> </a:t>
            </a:r>
            <a:r>
              <a:rPr lang="de-DE" sz="2200" dirty="0">
                <a:ea typeface="Times New Roman"/>
                <a:cs typeface="Times New Roman"/>
              </a:rPr>
              <a:t>Position als Betriebsleiter, da verantwortlich für </a:t>
            </a:r>
            <a:r>
              <a:rPr lang="de-DE" sz="2200" dirty="0" smtClean="0">
                <a:ea typeface="Times New Roman"/>
                <a:cs typeface="Times New Roman"/>
              </a:rPr>
              <a:t>die</a:t>
            </a:r>
          </a:p>
          <a:p>
            <a:pPr indent="361950">
              <a:spcAft>
                <a:spcPts val="0"/>
              </a:spcAft>
            </a:pPr>
            <a:r>
              <a:rPr lang="de-DE" sz="2200" dirty="0" smtClean="0">
                <a:ea typeface="Times New Roman"/>
                <a:cs typeface="Times New Roman"/>
              </a:rPr>
              <a:t>Leitung </a:t>
            </a:r>
            <a:r>
              <a:rPr lang="de-DE" sz="2200" dirty="0">
                <a:ea typeface="Times New Roman"/>
                <a:cs typeface="Times New Roman"/>
              </a:rPr>
              <a:t>der AöR insgesamt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200" dirty="0" smtClean="0">
                <a:ea typeface="Times New Roman"/>
                <a:cs typeface="Times New Roman"/>
              </a:rPr>
              <a:t>Außenvertretung </a:t>
            </a:r>
            <a:r>
              <a:rPr lang="de-DE" sz="2200" dirty="0">
                <a:ea typeface="Times New Roman"/>
                <a:cs typeface="Times New Roman"/>
              </a:rPr>
              <a:t>der Anstalt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200" dirty="0" smtClean="0">
                <a:ea typeface="Times New Roman"/>
                <a:cs typeface="Times New Roman"/>
              </a:rPr>
              <a:t>Einzelne </a:t>
            </a:r>
            <a:r>
              <a:rPr lang="de-DE" sz="2200" dirty="0">
                <a:ea typeface="Times New Roman"/>
                <a:cs typeface="Times New Roman"/>
              </a:rPr>
              <a:t>Kompetenzen können auf </a:t>
            </a:r>
            <a:r>
              <a:rPr lang="de-DE" sz="2200" dirty="0" smtClean="0">
                <a:ea typeface="Times New Roman"/>
                <a:cs typeface="Times New Roman"/>
              </a:rPr>
              <a:t>den Verwaltungsrat verlagert werden</a:t>
            </a:r>
            <a:r>
              <a:rPr lang="de-DE" dirty="0">
                <a:ea typeface="Times New Roman"/>
                <a:cs typeface="Times New Roman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60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 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600" dirty="0" smtClean="0"/>
              <a:t>GRUNDLAGEN</a:t>
            </a:r>
            <a:endParaRPr lang="de-DE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6557" y="4924678"/>
            <a:ext cx="9144000" cy="216000"/>
          </a:xfrm>
        </p:spPr>
        <p:txBody>
          <a:bodyPr/>
          <a:lstStyle/>
          <a:p>
            <a:r>
              <a:rPr lang="de-DE" smtClean="0"/>
              <a:t>© StGB NRW 2018</a:t>
            </a:r>
            <a:endParaRPr lang="de-DE" dirty="0"/>
          </a:p>
        </p:txBody>
      </p:sp>
      <p:sp>
        <p:nvSpPr>
          <p:cNvPr id="57" name="Textplatzhalter 56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3780000"/>
          </a:xfrm>
        </p:spPr>
        <p:txBody>
          <a:bodyPr numCol="1">
            <a:normAutofit/>
          </a:bodyPr>
          <a:lstStyle/>
          <a:p>
            <a:r>
              <a:rPr lang="de-DE" sz="2600" b="1" dirty="0">
                <a:ea typeface="Times New Roman"/>
                <a:cs typeface="Times New Roman"/>
              </a:rPr>
              <a:t>Organe des Kommunalunternehmens</a:t>
            </a:r>
            <a:endParaRPr lang="de-DE" sz="2600" dirty="0" smtClean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de-DE" sz="2200" dirty="0" smtClean="0"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2200" b="1" dirty="0" smtClean="0">
                <a:ea typeface="Times New Roman"/>
                <a:cs typeface="Times New Roman"/>
              </a:rPr>
              <a:t>Verwaltungsrat</a:t>
            </a:r>
            <a:r>
              <a:rPr lang="de-DE" sz="2200" dirty="0" smtClean="0">
                <a:ea typeface="Times New Roman"/>
                <a:cs typeface="Times New Roman"/>
              </a:rPr>
              <a:t> </a:t>
            </a:r>
            <a:endParaRPr lang="de-DE" sz="2200" dirty="0"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100" dirty="0" smtClean="0">
                <a:ea typeface="Times New Roman"/>
                <a:cs typeface="Times New Roman"/>
              </a:rPr>
              <a:t>Eher kleines </a:t>
            </a:r>
            <a:r>
              <a:rPr lang="de-DE" sz="2100" dirty="0">
                <a:ea typeface="Times New Roman"/>
                <a:cs typeface="Times New Roman"/>
              </a:rPr>
              <a:t>vom Rat bestelltes Gremium</a:t>
            </a: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100" dirty="0" smtClean="0">
                <a:ea typeface="Times New Roman"/>
                <a:cs typeface="Times New Roman"/>
              </a:rPr>
              <a:t>Vorsitz durch </a:t>
            </a:r>
            <a:r>
              <a:rPr lang="de-DE" sz="2100" dirty="0">
                <a:ea typeface="Times New Roman"/>
                <a:cs typeface="Times New Roman"/>
              </a:rPr>
              <a:t>den </a:t>
            </a:r>
            <a:r>
              <a:rPr lang="de-DE" sz="2100" dirty="0" smtClean="0">
                <a:ea typeface="Times New Roman"/>
                <a:cs typeface="Times New Roman"/>
              </a:rPr>
              <a:t>Bürgermeister oder Beigeordneten</a:t>
            </a:r>
            <a:endParaRPr lang="de-DE" sz="2100" dirty="0"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100" dirty="0" smtClean="0">
                <a:ea typeface="Times New Roman"/>
                <a:cs typeface="Times New Roman"/>
              </a:rPr>
              <a:t>Verwaltungsratsmitglieder müssen nicht </a:t>
            </a:r>
            <a:r>
              <a:rPr lang="de-DE" sz="2100" dirty="0">
                <a:ea typeface="Times New Roman"/>
                <a:cs typeface="Times New Roman"/>
              </a:rPr>
              <a:t>zwingend Mitglieder </a:t>
            </a:r>
            <a:endParaRPr lang="de-DE" sz="2100" dirty="0" smtClean="0">
              <a:ea typeface="Times New Roman"/>
              <a:cs typeface="Times New Roman"/>
            </a:endParaRPr>
          </a:p>
          <a:p>
            <a:pPr marL="361950">
              <a:spcAft>
                <a:spcPts val="0"/>
              </a:spcAft>
            </a:pPr>
            <a:r>
              <a:rPr lang="de-DE" sz="2100" dirty="0" smtClean="0">
                <a:ea typeface="Times New Roman"/>
                <a:cs typeface="Times New Roman"/>
              </a:rPr>
              <a:t>des Gemeinderats sein</a:t>
            </a:r>
            <a:endParaRPr lang="de-DE" sz="2100" dirty="0">
              <a:ea typeface="Times New Roman"/>
              <a:cs typeface="Times New Roman"/>
            </a:endParaRPr>
          </a:p>
          <a:p>
            <a:pPr marL="342900" indent="-34290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2100" dirty="0" smtClean="0">
                <a:ea typeface="Times New Roman"/>
                <a:cs typeface="Times New Roman"/>
              </a:rPr>
              <a:t>Mitgliedschaft an </a:t>
            </a:r>
            <a:r>
              <a:rPr lang="de-DE" sz="2100" dirty="0">
                <a:ea typeface="Times New Roman"/>
                <a:cs typeface="Times New Roman"/>
              </a:rPr>
              <a:t>die Wahlzeit der Räte </a:t>
            </a:r>
            <a:r>
              <a:rPr lang="de-DE" sz="2100" dirty="0" smtClean="0">
                <a:ea typeface="Times New Roman"/>
                <a:cs typeface="Times New Roman"/>
              </a:rPr>
              <a:t>gebunden</a:t>
            </a:r>
            <a:r>
              <a:rPr lang="de-DE" sz="2100" b="1" dirty="0">
                <a:ea typeface="Times New Roman"/>
                <a:cs typeface="Times New Roman"/>
              </a:rPr>
              <a:t> </a:t>
            </a:r>
            <a:endParaRPr lang="de-DE" sz="2100" b="1" dirty="0" smtClean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de-DE" sz="2100" dirty="0">
              <a:ea typeface="Times New Roman"/>
              <a:cs typeface="Times New Roman"/>
            </a:endParaRP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96649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Grundlagen</a:t>
            </a: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4955203"/>
          </a:xfrm>
        </p:spPr>
        <p:txBody>
          <a:bodyPr/>
          <a:lstStyle/>
          <a:p>
            <a:r>
              <a:rPr lang="de-DE" sz="2000" b="1" dirty="0" smtClean="0">
                <a:ea typeface="Times New Roman"/>
                <a:cs typeface="Times New Roman"/>
              </a:rPr>
              <a:t>Aufgaben des Verwaltungsrats und Kontrollmechanismen</a:t>
            </a:r>
            <a:endParaRPr lang="de-DE" sz="2000" dirty="0"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ea typeface="Times New Roman"/>
                <a:cs typeface="Times New Roman"/>
              </a:rPr>
              <a:t>Überwachungsfunktion gegenüber der Geschäftsführung des Vorstandes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ea typeface="Times New Roman"/>
                <a:cs typeface="Times New Roman"/>
              </a:rPr>
              <a:t>Entscheidung in den Fällen des § 114 a Abs. 7 GO, insbesondere</a:t>
            </a:r>
          </a:p>
          <a:p>
            <a:pPr marL="5524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1600" dirty="0" smtClean="0">
                <a:ea typeface="Times New Roman"/>
                <a:cs typeface="Times New Roman"/>
              </a:rPr>
              <a:t>Erlass von Satzungen (Weisungsrecht des Rates)</a:t>
            </a:r>
          </a:p>
          <a:p>
            <a:pPr marL="552450" indent="-285750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1600" dirty="0">
                <a:ea typeface="Times New Roman"/>
                <a:cs typeface="Times New Roman"/>
              </a:rPr>
              <a:t>Gründung</a:t>
            </a:r>
            <a:r>
              <a:rPr lang="de-DE" sz="1600" dirty="0" smtClean="0">
                <a:ea typeface="Times New Roman"/>
                <a:cs typeface="Times New Roman"/>
              </a:rPr>
              <a:t>, Veräußerung  von bzw. Beteiligung an anderen Unternehmen oder </a:t>
            </a:r>
            <a:r>
              <a:rPr lang="de-DE" sz="1600" dirty="0">
                <a:ea typeface="Times New Roman"/>
                <a:cs typeface="Times New Roman"/>
              </a:rPr>
              <a:t>Einrichtungen (vorherige Zustimmung des Rates</a:t>
            </a:r>
            <a:r>
              <a:rPr lang="de-DE" sz="1600" dirty="0" smtClean="0">
                <a:ea typeface="Times New Roman"/>
                <a:cs typeface="Times New Roman"/>
              </a:rPr>
              <a:t>)</a:t>
            </a:r>
          </a:p>
          <a:p>
            <a:pPr marL="534988" indent="-268288">
              <a:spcAft>
                <a:spcPts val="0"/>
              </a:spcAft>
              <a:buFont typeface="Symbol" panose="05050102010706020507" pitchFamily="18" charset="2"/>
              <a:buChar char="-"/>
            </a:pPr>
            <a:r>
              <a:rPr lang="de-DE" sz="1600" dirty="0" smtClean="0">
                <a:ea typeface="Times New Roman"/>
                <a:cs typeface="Times New Roman"/>
              </a:rPr>
              <a:t>Feststellung des Wirtschaftsplans und des </a:t>
            </a:r>
            <a:r>
              <a:rPr lang="de-DE" sz="1600" dirty="0" smtClean="0">
                <a:ea typeface="Times New Roman"/>
                <a:cs typeface="Times New Roman"/>
              </a:rPr>
              <a:t>Jahresabschlusses, Ergebnisverwendung </a:t>
            </a:r>
            <a:r>
              <a:rPr lang="de-DE" sz="1600" dirty="0" smtClean="0">
                <a:ea typeface="Times New Roman"/>
                <a:cs typeface="Times New Roman"/>
              </a:rPr>
              <a:t>(vorherige Zustimmung des Rates)</a:t>
            </a:r>
          </a:p>
          <a:p>
            <a:pPr marL="534988" indent="-268288">
              <a:buFont typeface="Symbol" panose="05050102010706020507" pitchFamily="18" charset="2"/>
              <a:buChar char="-"/>
            </a:pPr>
            <a:r>
              <a:rPr lang="de-DE" sz="1600" dirty="0" smtClean="0">
                <a:ea typeface="Times New Roman"/>
                <a:cs typeface="Times New Roman"/>
              </a:rPr>
              <a:t>Weitere Aufgabenübertragung durch die Anstaltsatzung</a:t>
            </a:r>
          </a:p>
          <a:p>
            <a:pPr marL="534988" indent="-268288">
              <a:buFont typeface="Symbol" panose="05050102010706020507" pitchFamily="18" charset="2"/>
              <a:buChar char="-"/>
            </a:pPr>
            <a:r>
              <a:rPr lang="de-DE" sz="1600" dirty="0" smtClean="0">
                <a:ea typeface="Times New Roman"/>
                <a:cs typeface="Times New Roman"/>
              </a:rPr>
              <a:t>Festlegung allgemeiner Tarife und Entgelte für die Leistungsnehmer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ea typeface="Times New Roman"/>
                <a:cs typeface="Times New Roman"/>
              </a:rPr>
              <a:t>Festlegung eines Zustimmungserfordernisses des Rates durch Satzung bei Entscheidungen der Organe von grundsätzlicher Bedeutung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sz="1600" dirty="0" smtClean="0">
                <a:ea typeface="Times New Roman"/>
                <a:cs typeface="Times New Roman"/>
              </a:rPr>
              <a:t>Aber: keine Einzelweisungen im Einzelfall und nach tagespolitischer Opportunität </a:t>
            </a:r>
          </a:p>
          <a:p>
            <a:pPr>
              <a:spcAft>
                <a:spcPts val="0"/>
              </a:spcAft>
            </a:pPr>
            <a:endParaRPr lang="de-DE" sz="1400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de-DE" sz="1400" dirty="0" smtClean="0">
              <a:ea typeface="Times New Roman"/>
              <a:cs typeface="Times New Roman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de-DE" sz="1400" dirty="0"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endParaRPr lang="de-DE" sz="1400" dirty="0" smtClean="0">
              <a:ea typeface="Times New Roman"/>
              <a:cs typeface="Times New Roman"/>
            </a:endParaRPr>
          </a:p>
          <a:p>
            <a:r>
              <a:rPr lang="de-DE" sz="1400" dirty="0" smtClean="0"/>
              <a:t> 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7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4548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dirty="0" smtClean="0"/>
              <a:t>ALTERNATIVE ZU ANDEREN RECHTSFORMEN</a:t>
            </a:r>
            <a:endParaRPr lang="de-DE" sz="24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257762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de-DE" sz="2200" b="1" dirty="0">
                <a:ea typeface="Times New Roman"/>
                <a:cs typeface="Times New Roman"/>
              </a:rPr>
              <a:t>Vorteil gegenüber dem Eigenbetrieb/Regiebetrieb</a:t>
            </a:r>
            <a:r>
              <a:rPr lang="de-DE" sz="2200" b="1" dirty="0" smtClean="0">
                <a:ea typeface="Times New Roman"/>
                <a:cs typeface="Times New Roman"/>
              </a:rPr>
              <a:t>:</a:t>
            </a:r>
          </a:p>
          <a:p>
            <a:pPr>
              <a:spcAft>
                <a:spcPts val="0"/>
              </a:spcAft>
            </a:pPr>
            <a:endParaRPr lang="de-DE" sz="22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Freierer Marktauftritt durch rechtliche </a:t>
            </a:r>
            <a:r>
              <a:rPr lang="de-DE" sz="2200" dirty="0" smtClean="0">
                <a:ea typeface="Times New Roman"/>
                <a:cs typeface="Times New Roman"/>
              </a:rPr>
              <a:t>Selbstständigkeit</a:t>
            </a:r>
            <a:endParaRPr lang="de-DE" sz="22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Größerer Abstand zu politischen Entscheidungen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unternehmerische Führungsstruktur</a:t>
            </a:r>
          </a:p>
          <a:p>
            <a:pPr>
              <a:lnSpc>
                <a:spcPct val="150000"/>
              </a:lnSpc>
            </a:pPr>
            <a:endParaRPr lang="de-DE" sz="1600" dirty="0" smtClean="0"/>
          </a:p>
          <a:p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8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545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20"/>
          <p:cNvSpPr>
            <a:spLocks noGrp="1"/>
          </p:cNvSpPr>
          <p:nvPr>
            <p:ph type="title"/>
          </p:nvPr>
        </p:nvSpPr>
        <p:spPr>
          <a:xfrm>
            <a:off x="1587" y="0"/>
            <a:ext cx="9144000" cy="945000"/>
          </a:xfrm>
        </p:spPr>
        <p:txBody>
          <a:bodyPr/>
          <a:lstStyle/>
          <a:p>
            <a:r>
              <a:rPr lang="de-DE" sz="2400" dirty="0"/>
              <a:t>ALTERNATIVE ZU ANDEREN RECHTSFORMEN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756000" y="1161000"/>
            <a:ext cx="7740000" cy="2339102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de-DE" sz="2200" b="1" dirty="0">
                <a:ea typeface="Times New Roman"/>
                <a:cs typeface="Times New Roman"/>
              </a:rPr>
              <a:t>Vorteil gegenüber der GmbH</a:t>
            </a:r>
            <a:r>
              <a:rPr lang="de-DE" sz="2200" b="1" dirty="0" smtClean="0">
                <a:ea typeface="Times New Roman"/>
                <a:cs typeface="Times New Roman"/>
              </a:rPr>
              <a:t>:</a:t>
            </a:r>
            <a:endParaRPr lang="de-DE" sz="2200" b="1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Möglichkeit, öffentlich-rechtlich zu handeln, insbesondere </a:t>
            </a:r>
            <a:r>
              <a:rPr lang="de-DE" sz="2200" dirty="0" smtClean="0">
                <a:ea typeface="Times New Roman"/>
                <a:cs typeface="Times New Roman"/>
              </a:rPr>
              <a:t>durch Verwaltungsakte</a:t>
            </a:r>
            <a:endParaRPr lang="de-DE" sz="2200" dirty="0"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Befugnis zum Erlass von Satzungen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>
                <a:ea typeface="Times New Roman"/>
                <a:cs typeface="Times New Roman"/>
              </a:rPr>
              <a:t>Anschluss- und Benutzungszwang möglich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de-DE" sz="2200" dirty="0" smtClean="0">
                <a:ea typeface="Times New Roman"/>
                <a:cs typeface="Times New Roman"/>
              </a:rPr>
              <a:t>Dienstherrenfähigkeit</a:t>
            </a:r>
            <a:endParaRPr lang="de-DE" sz="2200" dirty="0">
              <a:ea typeface="Times New Roman"/>
              <a:cs typeface="Times New Roman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671191F-99AD-4817-B4DF-78A3D8B9E3C1}" type="slidenum">
              <a:rPr lang="de-DE" altLang="de-DE" smtClean="0"/>
              <a:pPr/>
              <a:t>9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4709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usterpräsentation StGB NRW 2016 16-9">
  <a:themeElements>
    <a:clrScheme name="_NRW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00B050"/>
      </a:accent3>
      <a:accent4>
        <a:srgbClr val="FFC000"/>
      </a:accent4>
      <a:accent5>
        <a:srgbClr val="92D050"/>
      </a:accent5>
      <a:accent6>
        <a:srgbClr val="A5A5A5"/>
      </a:accent6>
      <a:hlink>
        <a:srgbClr val="0000FF"/>
      </a:hlink>
      <a:folHlink>
        <a:srgbClr val="800080"/>
      </a:folHlink>
    </a:clrScheme>
    <a:fontScheme name="Muster-Präsentation-StGB NRW 2008">
      <a:majorFont>
        <a:latin typeface="TheSansCorrespondence"/>
        <a:ea typeface=""/>
        <a:cs typeface=""/>
      </a:majorFont>
      <a:minorFont>
        <a:latin typeface="TheSansCorrespondence"/>
        <a:ea typeface=""/>
        <a:cs typeface="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heSansCorrespondenc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heSansCorrespondence" pitchFamily="34" charset="0"/>
          </a:defRPr>
        </a:defPPr>
      </a:lstStyle>
    </a:lnDef>
  </a:objectDefaults>
  <a:extraClrSchemeLst>
    <a:extraClrScheme>
      <a:clrScheme name="Muster-Präsentation-StGB NRW 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er-Präsentation-StGB NRW 20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ster-Präsentation-StGB NRW 20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er-Präsentation-StGB NRW 20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er-Präsentation-StGB NRW 20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er-Präsentation-StGB NRW 20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ster-Präsentation-StGB NRW 20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Musterpräsentation StGB NRW 2016 16-9</Template>
  <TotalTime>0</TotalTime>
  <Words>623</Words>
  <Application>Microsoft Office PowerPoint</Application>
  <PresentationFormat>Bildschirmpräsentation (16:9)</PresentationFormat>
  <Paragraphs>178</Paragraphs>
  <Slides>16</Slides>
  <Notes>16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  <vt:variant>
        <vt:lpstr>Zielgruppenorientierte Präsentationen</vt:lpstr>
      </vt:variant>
      <vt:variant>
        <vt:i4>1</vt:i4>
      </vt:variant>
    </vt:vector>
  </HeadingPairs>
  <TitlesOfParts>
    <vt:vector size="23" baseType="lpstr">
      <vt:lpstr>Arial</vt:lpstr>
      <vt:lpstr>Wingdings</vt:lpstr>
      <vt:lpstr>TheSansCorrespondence</vt:lpstr>
      <vt:lpstr>Times New Roman</vt:lpstr>
      <vt:lpstr>Symbol</vt:lpstr>
      <vt:lpstr>Musterpräsentation StGB NRW 2016 16-9</vt:lpstr>
      <vt:lpstr>Anstalten des öffentlichen Rechts als Dienstleistungsträger für Kommunen   116. Sitzung des StGB NRW-Ausschusses  für Strukturpolitik und Verkehr</vt:lpstr>
      <vt:lpstr>  GRUNDLAGEN</vt:lpstr>
      <vt:lpstr> GRUNDLAGEN</vt:lpstr>
      <vt:lpstr>VOM EIGENBETRIEB ZUM KOMMUNALUNTERNEHMEN</vt:lpstr>
      <vt:lpstr>GRUNDLAGEN</vt:lpstr>
      <vt:lpstr>GRUNDLAGEN</vt:lpstr>
      <vt:lpstr>Grundlagen</vt:lpstr>
      <vt:lpstr>ALTERNATIVE ZU ANDEREN RECHTSFORMEN</vt:lpstr>
      <vt:lpstr>ALTERNATIVE ZU ANDEREN RECHTSFORMEN</vt:lpstr>
      <vt:lpstr>KLASSISCHE AUFGABENFELDER DER  ÜBERTRAGUNG AUF AÖRS</vt:lpstr>
      <vt:lpstr>ÜBERTRAGUNG VON TÄTIGKEITEN</vt:lpstr>
      <vt:lpstr>AUFGABENÜBERTRAGUNG IM STRAßENWESEN</vt:lpstr>
      <vt:lpstr>AUFGABENÜBERTRAGUNG IM STRAßENWESEN</vt:lpstr>
      <vt:lpstr>VERGABEPFLICHT DES KOMMUNALUNTERNEHMENS</vt:lpstr>
      <vt:lpstr>FORMEN INTERKOMMUNALER ZUSAMMENARBEIT</vt:lpstr>
      <vt:lpstr>PowerPoint-Präsentation</vt:lpstr>
      <vt:lpstr>Seminar Sozialhilfe /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2018-04-27T06:43:56Z</dcterms:created>
  <dcterms:modified xsi:type="dcterms:W3CDTF">2018-10-04T07:29:41Z</dcterms:modified>
</cp:coreProperties>
</file>