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17"/>
  </p:notesMasterIdLst>
  <p:handoutMasterIdLst>
    <p:handoutMasterId r:id="rId18"/>
  </p:handoutMasterIdLst>
  <p:sldIdLst>
    <p:sldId id="440" r:id="rId3"/>
    <p:sldId id="370" r:id="rId4"/>
    <p:sldId id="412" r:id="rId5"/>
    <p:sldId id="436" r:id="rId6"/>
    <p:sldId id="420" r:id="rId7"/>
    <p:sldId id="427" r:id="rId8"/>
    <p:sldId id="435" r:id="rId9"/>
    <p:sldId id="414" r:id="rId10"/>
    <p:sldId id="424" r:id="rId11"/>
    <p:sldId id="437" r:id="rId12"/>
    <p:sldId id="439" r:id="rId13"/>
    <p:sldId id="423" r:id="rId14"/>
    <p:sldId id="425" r:id="rId15"/>
    <p:sldId id="438" r:id="rId16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rnelius Laaser" initials="CL" lastIdx="1" clrIdx="0"/>
  <p:cmAuthor id="1" name="Andrea Preiß" initials="Pr" lastIdx="2" clrIdx="1"/>
  <p:cmAuthor id="2" name="Cornelius Laaser MKULNV" initials="CL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29400"/>
    <a:srgbClr val="003064"/>
    <a:srgbClr val="B1C800"/>
    <a:srgbClr val="74D1DE"/>
    <a:srgbClr val="E75112"/>
    <a:srgbClr val="E47823"/>
    <a:srgbClr val="009EE0"/>
    <a:srgbClr val="EEF5F4"/>
    <a:srgbClr val="D4EB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ittlere Formatvorlage 3 - Akz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ittlere Formatvorlage 3 - 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unkle Formatvorlag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ittlere Formatvorlage 4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Helle Formatvorlage 2 - Akz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6" autoAdjust="0"/>
    <p:restoredTop sz="92539" autoAdjust="0"/>
  </p:normalViewPr>
  <p:slideViewPr>
    <p:cSldViewPr snapToGrid="0" snapToObjects="1">
      <p:cViewPr>
        <p:scale>
          <a:sx n="100" d="100"/>
          <a:sy n="100" d="100"/>
        </p:scale>
        <p:origin x="-696" y="78"/>
      </p:cViewPr>
      <p:guideLst>
        <p:guide orient="horz" pos="1655"/>
        <p:guide orient="horz" pos="4212"/>
        <p:guide orient="horz" pos="2156"/>
        <p:guide pos="5439"/>
        <p:guide pos="2880"/>
        <p:guide pos="2531"/>
        <p:guide pos="1062"/>
        <p:guide pos="3196"/>
        <p:guide pos="2182"/>
      </p:guideLst>
    </p:cSldViewPr>
  </p:slideViewPr>
  <p:outlineViewPr>
    <p:cViewPr>
      <p:scale>
        <a:sx n="33" d="100"/>
        <a:sy n="33" d="100"/>
      </p:scale>
      <p:origin x="0" y="55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591863517060367"/>
          <c:y val="6.5585875984251973E-2"/>
          <c:w val="0.51341896325459313"/>
          <c:h val="0.7566744586614173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Förderung</c:v>
                </c:pt>
              </c:strCache>
            </c:strRef>
          </c:tx>
          <c:invertIfNegative val="0"/>
          <c:cat>
            <c:strRef>
              <c:f>Tabelle1!$A$2:$A$4</c:f>
              <c:strCache>
                <c:ptCount val="3"/>
                <c:pt idx="0">
                  <c:v>LHO + 2.4 VVG</c:v>
                </c:pt>
                <c:pt idx="1">
                  <c:v>EFRE</c:v>
                </c:pt>
                <c:pt idx="2">
                  <c:v>HHG 2017 §28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5</c:v>
                </c:pt>
                <c:pt idx="1">
                  <c:v>6</c:v>
                </c:pt>
                <c:pt idx="2">
                  <c:v>7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zweckgebundene Spende (hier 30 %)</c:v>
                </c:pt>
              </c:strCache>
            </c:strRef>
          </c:tx>
          <c:invertIfNegative val="0"/>
          <c:cat>
            <c:strRef>
              <c:f>Tabelle1!$A$2:$A$4</c:f>
              <c:strCache>
                <c:ptCount val="3"/>
                <c:pt idx="0">
                  <c:v>LHO + 2.4 VVG</c:v>
                </c:pt>
                <c:pt idx="1">
                  <c:v>EFRE</c:v>
                </c:pt>
                <c:pt idx="2">
                  <c:v>HHG 2017 §28</c:v>
                </c:pt>
              </c:strCache>
            </c:strRef>
          </c:cat>
          <c:val>
            <c:numRef>
              <c:f>Tabelle1!$C$2:$C$4</c:f>
              <c:numCache>
                <c:formatCode>General</c:formatCode>
                <c:ptCount val="3"/>
                <c:pt idx="0">
                  <c:v>3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Eigenanteil</c:v>
                </c:pt>
              </c:strCache>
            </c:strRef>
          </c:tx>
          <c:invertIfNegative val="0"/>
          <c:cat>
            <c:strRef>
              <c:f>Tabelle1!$A$2:$A$4</c:f>
              <c:strCache>
                <c:ptCount val="3"/>
                <c:pt idx="0">
                  <c:v>LHO + 2.4 VVG</c:v>
                </c:pt>
                <c:pt idx="1">
                  <c:v>EFRE</c:v>
                </c:pt>
                <c:pt idx="2">
                  <c:v>HHG 2017 §28</c:v>
                </c:pt>
              </c:strCache>
            </c:strRef>
          </c:cat>
          <c:val>
            <c:numRef>
              <c:f>Tabelle1!$D$2:$D$4</c:f>
              <c:numCache>
                <c:formatCode>General</c:formatCode>
                <c:ptCount val="3"/>
                <c:pt idx="0">
                  <c:v>2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7222784"/>
        <c:axId val="117605504"/>
      </c:barChart>
      <c:catAx>
        <c:axId val="117222784"/>
        <c:scaling>
          <c:orientation val="minMax"/>
        </c:scaling>
        <c:delete val="0"/>
        <c:axPos val="b"/>
        <c:majorTickMark val="out"/>
        <c:minorTickMark val="none"/>
        <c:tickLblPos val="nextTo"/>
        <c:crossAx val="117605504"/>
        <c:crosses val="autoZero"/>
        <c:auto val="1"/>
        <c:lblAlgn val="ctr"/>
        <c:lblOffset val="100"/>
        <c:noMultiLvlLbl val="0"/>
      </c:catAx>
      <c:valAx>
        <c:axId val="11760550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172227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E3A7EA-5E7C-4A9C-8028-261B3FF6E5E6}" type="doc">
      <dgm:prSet loTypeId="urn:microsoft.com/office/officeart/2005/8/layout/hierarchy3" loCatId="list" qsTypeId="urn:microsoft.com/office/officeart/2005/8/quickstyle/3d5" qsCatId="3D" csTypeId="urn:microsoft.com/office/officeart/2005/8/colors/colorful1" csCatId="colorful" phldr="1"/>
      <dgm:spPr>
        <a:scene3d>
          <a:camera prst="isometricOffAxis2Left" zoom="95000">
            <a:rot lat="1200000" lon="1200000" rev="0"/>
          </a:camera>
          <a:lightRig rig="flat" dir="t"/>
        </a:scene3d>
      </dgm:spPr>
      <dgm:t>
        <a:bodyPr/>
        <a:lstStyle/>
        <a:p>
          <a:endParaRPr lang="de-DE"/>
        </a:p>
      </dgm:t>
    </dgm:pt>
    <dgm:pt modelId="{9508CB01-9D37-4EB4-A4E7-97F07D7E7F95}">
      <dgm:prSet phldrT="[Text]"/>
      <dgm:spPr>
        <a:solidFill>
          <a:srgbClr val="009EE0">
            <a:hueOff val="0"/>
            <a:satOff val="0"/>
            <a:lumOff val="0"/>
            <a:alphaOff val="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gm:spPr>
      <dgm:t>
        <a:bodyPr/>
        <a:lstStyle/>
        <a:p>
          <a:r>
            <a:rPr lang="de-DE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Umsetzungsstrategie </a:t>
          </a:r>
        </a:p>
      </dgm:t>
    </dgm:pt>
    <dgm:pt modelId="{580DC9A1-58A9-4C58-968D-E3D36327F121}" type="parTrans" cxnId="{285A52D9-FDF8-4183-84E7-74DF6B155F33}">
      <dgm:prSet/>
      <dgm:spPr/>
      <dgm:t>
        <a:bodyPr/>
        <a:lstStyle/>
        <a:p>
          <a:endParaRPr lang="de-DE"/>
        </a:p>
      </dgm:t>
    </dgm:pt>
    <dgm:pt modelId="{80695446-D21F-47F1-9B19-1DED69E98290}" type="sibTrans" cxnId="{285A52D9-FDF8-4183-84E7-74DF6B155F33}">
      <dgm:prSet/>
      <dgm:spPr/>
      <dgm:t>
        <a:bodyPr/>
        <a:lstStyle/>
        <a:p>
          <a:endParaRPr lang="de-DE"/>
        </a:p>
      </dgm:t>
    </dgm:pt>
    <dgm:pt modelId="{C4AC7475-6CBF-4AEC-869D-CD2666546846}">
      <dgm:prSet phldrT="[Text]" custT="1"/>
      <dgm:spPr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B1C800"/>
          </a:solidFill>
          <a:prstDash val="solid"/>
        </a:ln>
        <a:effectLst/>
        <a:sp3d z="-400500" extrusionH="63500" prstMaterial="matte"/>
      </dgm:spPr>
      <dgm:t>
        <a:bodyPr/>
        <a:lstStyle/>
        <a:p>
          <a:r>
            <a:rPr lang="de-DE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Maßnahme 1</a:t>
          </a:r>
        </a:p>
      </dgm:t>
    </dgm:pt>
    <dgm:pt modelId="{3C334658-89A9-436C-8916-C5F1AD484F1E}" type="parTrans" cxnId="{88F35726-E69A-4E4F-9A28-5393B269CF08}">
      <dgm:prSet/>
      <dgm:spPr>
        <a:noFill/>
        <a:ln w="25400" cap="flat" cmpd="sng" algn="ctr">
          <a:solidFill>
            <a:srgbClr val="009EE0"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gm:spPr>
      <dgm:t>
        <a:bodyPr/>
        <a:lstStyle/>
        <a:p>
          <a:endParaRPr lang="de-DE"/>
        </a:p>
      </dgm:t>
    </dgm:pt>
    <dgm:pt modelId="{DC2B977E-FEFA-49EC-8E89-9299241B68A6}" type="sibTrans" cxnId="{88F35726-E69A-4E4F-9A28-5393B269CF08}">
      <dgm:prSet/>
      <dgm:spPr/>
      <dgm:t>
        <a:bodyPr/>
        <a:lstStyle/>
        <a:p>
          <a:endParaRPr lang="de-DE"/>
        </a:p>
      </dgm:t>
    </dgm:pt>
    <dgm:pt modelId="{95F2E672-7FC3-4162-BAB2-FB1D4AD4A925}">
      <dgm:prSet phldrT="[Text]" custT="1"/>
      <dgm:spPr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F29400"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500" extrusionH="63500" prstMaterial="matte"/>
      </dgm:spPr>
      <dgm:t>
        <a:bodyPr/>
        <a:lstStyle/>
        <a:p>
          <a:r>
            <a:rPr lang="de-DE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Maßnahme 2</a:t>
          </a:r>
          <a:endParaRPr lang="de-DE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A143A1BA-E209-46F7-AE7D-7974BF75B7B6}" type="parTrans" cxnId="{7B469731-7A51-4166-B8ED-09862DD99451}">
      <dgm:prSet/>
      <dgm:spPr>
        <a:noFill/>
        <a:ln w="25400" cap="flat" cmpd="sng" algn="ctr">
          <a:solidFill>
            <a:srgbClr val="009EE0"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gm:spPr>
      <dgm:t>
        <a:bodyPr/>
        <a:lstStyle/>
        <a:p>
          <a:endParaRPr lang="de-DE"/>
        </a:p>
      </dgm:t>
    </dgm:pt>
    <dgm:pt modelId="{0D98C47F-5182-439D-BD52-1F674F4564F3}" type="sibTrans" cxnId="{7B469731-7A51-4166-B8ED-09862DD99451}">
      <dgm:prSet/>
      <dgm:spPr/>
      <dgm:t>
        <a:bodyPr/>
        <a:lstStyle/>
        <a:p>
          <a:endParaRPr lang="de-DE"/>
        </a:p>
      </dgm:t>
    </dgm:pt>
    <dgm:pt modelId="{F10EC92B-1776-4623-BF10-8CFE83307666}">
      <dgm:prSet phldrT="[Text]" custT="1"/>
      <dgm:spPr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E75112"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500" extrusionH="63500" prstMaterial="matte"/>
      </dgm:spPr>
      <dgm:t>
        <a:bodyPr/>
        <a:lstStyle/>
        <a:p>
          <a:r>
            <a:rPr lang="de-DE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Maßnahme 3</a:t>
          </a:r>
          <a:endParaRPr lang="de-DE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1B16423E-F61E-427F-9D36-4E5B30ADDA54}" type="parTrans" cxnId="{B52201F0-D976-46DF-98A1-4E389F0AF529}">
      <dgm:prSet/>
      <dgm:spPr>
        <a:noFill/>
        <a:ln w="25400" cap="flat" cmpd="sng" algn="ctr">
          <a:solidFill>
            <a:srgbClr val="009EE0"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gm:spPr>
      <dgm:t>
        <a:bodyPr/>
        <a:lstStyle/>
        <a:p>
          <a:endParaRPr lang="de-DE"/>
        </a:p>
      </dgm:t>
    </dgm:pt>
    <dgm:pt modelId="{82839DBF-C981-41CE-8824-7850A9D45452}" type="sibTrans" cxnId="{B52201F0-D976-46DF-98A1-4E389F0AF529}">
      <dgm:prSet/>
      <dgm:spPr/>
      <dgm:t>
        <a:bodyPr/>
        <a:lstStyle/>
        <a:p>
          <a:endParaRPr lang="de-DE"/>
        </a:p>
      </dgm:t>
    </dgm:pt>
    <dgm:pt modelId="{3C5A8191-DE4F-498B-97A4-F325F02A4543}" type="pres">
      <dgm:prSet presAssocID="{3FE3A7EA-5E7C-4A9C-8028-261B3FF6E5E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99C161F0-A1A1-41AF-8D1F-6C6255D7F18B}" type="pres">
      <dgm:prSet presAssocID="{9508CB01-9D37-4EB4-A4E7-97F07D7E7F95}" presName="root" presStyleCnt="0"/>
      <dgm:spPr/>
      <dgm:t>
        <a:bodyPr/>
        <a:lstStyle/>
        <a:p>
          <a:endParaRPr lang="de-DE"/>
        </a:p>
      </dgm:t>
    </dgm:pt>
    <dgm:pt modelId="{F896B92D-BBE1-4953-93F8-70A01F660ABC}" type="pres">
      <dgm:prSet presAssocID="{9508CB01-9D37-4EB4-A4E7-97F07D7E7F95}" presName="rootComposite" presStyleCnt="0"/>
      <dgm:spPr/>
      <dgm:t>
        <a:bodyPr/>
        <a:lstStyle/>
        <a:p>
          <a:endParaRPr lang="de-DE"/>
        </a:p>
      </dgm:t>
    </dgm:pt>
    <dgm:pt modelId="{5FDB3ABB-342B-4B2A-9744-B02BA2C76F9D}" type="pres">
      <dgm:prSet presAssocID="{9508CB01-9D37-4EB4-A4E7-97F07D7E7F95}" presName="rootText" presStyleLbl="node1" presStyleIdx="0" presStyleCnt="1" custScaleX="133603" custScaleY="102443" custLinFactNeighborX="2324" custLinFactNeighborY="4564"/>
      <dgm:spPr>
        <a:xfrm>
          <a:off x="1718090" y="648069"/>
          <a:ext cx="3384000" cy="1248924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de-DE"/>
        </a:p>
      </dgm:t>
    </dgm:pt>
    <dgm:pt modelId="{FC6E7525-C466-4F63-80BA-7ED46DA50552}" type="pres">
      <dgm:prSet presAssocID="{9508CB01-9D37-4EB4-A4E7-97F07D7E7F95}" presName="rootConnector" presStyleLbl="node1" presStyleIdx="0" presStyleCnt="1"/>
      <dgm:spPr/>
      <dgm:t>
        <a:bodyPr/>
        <a:lstStyle/>
        <a:p>
          <a:endParaRPr lang="de-DE"/>
        </a:p>
      </dgm:t>
    </dgm:pt>
    <dgm:pt modelId="{303FD6DF-3DCE-4EDB-9E8B-5FB73900CEBB}" type="pres">
      <dgm:prSet presAssocID="{9508CB01-9D37-4EB4-A4E7-97F07D7E7F95}" presName="childShape" presStyleCnt="0"/>
      <dgm:spPr/>
      <dgm:t>
        <a:bodyPr/>
        <a:lstStyle/>
        <a:p>
          <a:endParaRPr lang="de-DE"/>
        </a:p>
      </dgm:t>
    </dgm:pt>
    <dgm:pt modelId="{831E12FA-C9CB-40FF-B1B7-38D4047C7C35}" type="pres">
      <dgm:prSet presAssocID="{3C334658-89A9-436C-8916-C5F1AD484F1E}" presName="Name13" presStyleLbl="parChTrans1D2" presStyleIdx="0" presStyleCnt="3"/>
      <dgm:spPr>
        <a:xfrm>
          <a:off x="2056490" y="1896994"/>
          <a:ext cx="284649" cy="8156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5697"/>
              </a:lnTo>
              <a:lnTo>
                <a:pt x="284649" y="815697"/>
              </a:lnTo>
            </a:path>
          </a:pathLst>
        </a:custGeom>
      </dgm:spPr>
      <dgm:t>
        <a:bodyPr/>
        <a:lstStyle/>
        <a:p>
          <a:endParaRPr lang="de-DE"/>
        </a:p>
      </dgm:t>
    </dgm:pt>
    <dgm:pt modelId="{D39108E4-C6D0-4722-92A6-0AC57B1B00A4}" type="pres">
      <dgm:prSet presAssocID="{C4AC7475-6CBF-4AEC-869D-CD2666546846}" presName="childText" presStyleLbl="bgAcc1" presStyleIdx="0" presStyleCnt="3" custScaleX="102828" custScaleY="85460" custLinFactNeighborX="-5921" custLinFactNeighborY="12992">
        <dgm:presLayoutVars>
          <dgm:bulletEnabled val="1"/>
        </dgm:presLayoutVars>
      </dgm:prSet>
      <dgm:spPr>
        <a:xfrm>
          <a:off x="2341140" y="2088229"/>
          <a:ext cx="2125255" cy="1248924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de-DE"/>
        </a:p>
      </dgm:t>
    </dgm:pt>
    <dgm:pt modelId="{D93460B3-CA17-4E9D-A5A1-AA907536F8CF}" type="pres">
      <dgm:prSet presAssocID="{A143A1BA-E209-46F7-AE7D-7974BF75B7B6}" presName="Name13" presStyleLbl="parChTrans1D2" presStyleIdx="1" presStyleCnt="3"/>
      <dgm:spPr>
        <a:xfrm>
          <a:off x="2056490" y="1896994"/>
          <a:ext cx="572683" cy="23278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7870"/>
              </a:lnTo>
              <a:lnTo>
                <a:pt x="572683" y="2327870"/>
              </a:lnTo>
            </a:path>
          </a:pathLst>
        </a:custGeom>
      </dgm:spPr>
      <dgm:t>
        <a:bodyPr/>
        <a:lstStyle/>
        <a:p>
          <a:endParaRPr lang="de-DE"/>
        </a:p>
      </dgm:t>
    </dgm:pt>
    <dgm:pt modelId="{C57B5960-B011-4193-9940-FADA898AE081}" type="pres">
      <dgm:prSet presAssocID="{95F2E672-7FC3-4162-BAB2-FB1D4AD4A925}" presName="childText" presStyleLbl="bgAcc1" presStyleIdx="1" presStyleCnt="3" custScaleX="102828" custScaleY="85460" custLinFactNeighborX="6953" custLinFactNeighborY="-5967">
        <dgm:presLayoutVars>
          <dgm:bulletEnabled val="1"/>
        </dgm:presLayoutVars>
      </dgm:prSet>
      <dgm:spPr>
        <a:xfrm>
          <a:off x="2629174" y="3600402"/>
          <a:ext cx="2005613" cy="1248924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de-DE"/>
        </a:p>
      </dgm:t>
    </dgm:pt>
    <dgm:pt modelId="{3A028AE1-1890-4EE4-B119-937FE166B4E8}" type="pres">
      <dgm:prSet presAssocID="{1B16423E-F61E-427F-9D36-4E5B30ADDA54}" presName="Name13" presStyleLbl="parChTrans1D2" presStyleIdx="2" presStyleCnt="3"/>
      <dgm:spPr>
        <a:xfrm>
          <a:off x="2056490" y="1896994"/>
          <a:ext cx="860717" cy="34998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99835"/>
              </a:lnTo>
              <a:lnTo>
                <a:pt x="860717" y="3499835"/>
              </a:lnTo>
            </a:path>
          </a:pathLst>
        </a:custGeom>
      </dgm:spPr>
      <dgm:t>
        <a:bodyPr/>
        <a:lstStyle/>
        <a:p>
          <a:endParaRPr lang="de-DE"/>
        </a:p>
      </dgm:t>
    </dgm:pt>
    <dgm:pt modelId="{76EFC131-1966-41EC-AE6C-B126F26D164D}" type="pres">
      <dgm:prSet presAssocID="{F10EC92B-1776-4623-BF10-8CFE83307666}" presName="childText" presStyleLbl="bgAcc1" presStyleIdx="2" presStyleCnt="3" custScaleX="102828" custScaleY="85460" custLinFactNeighborX="20502" custLinFactNeighborY="-25186">
        <dgm:presLayoutVars>
          <dgm:bulletEnabled val="1"/>
        </dgm:presLayoutVars>
      </dgm:prSet>
      <dgm:spPr>
        <a:xfrm>
          <a:off x="2917207" y="4772366"/>
          <a:ext cx="2517966" cy="1248924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de-DE"/>
        </a:p>
      </dgm:t>
    </dgm:pt>
  </dgm:ptLst>
  <dgm:cxnLst>
    <dgm:cxn modelId="{00C5D7F5-8B94-40E4-88CA-D2E7F922D463}" type="presOf" srcId="{3FE3A7EA-5E7C-4A9C-8028-261B3FF6E5E6}" destId="{3C5A8191-DE4F-498B-97A4-F325F02A4543}" srcOrd="0" destOrd="0" presId="urn:microsoft.com/office/officeart/2005/8/layout/hierarchy3"/>
    <dgm:cxn modelId="{B52201F0-D976-46DF-98A1-4E389F0AF529}" srcId="{9508CB01-9D37-4EB4-A4E7-97F07D7E7F95}" destId="{F10EC92B-1776-4623-BF10-8CFE83307666}" srcOrd="2" destOrd="0" parTransId="{1B16423E-F61E-427F-9D36-4E5B30ADDA54}" sibTransId="{82839DBF-C981-41CE-8824-7850A9D45452}"/>
    <dgm:cxn modelId="{B4996A8D-35B7-4087-BAE7-5EA3F3BF963D}" type="presOf" srcId="{1B16423E-F61E-427F-9D36-4E5B30ADDA54}" destId="{3A028AE1-1890-4EE4-B119-937FE166B4E8}" srcOrd="0" destOrd="0" presId="urn:microsoft.com/office/officeart/2005/8/layout/hierarchy3"/>
    <dgm:cxn modelId="{88F35726-E69A-4E4F-9A28-5393B269CF08}" srcId="{9508CB01-9D37-4EB4-A4E7-97F07D7E7F95}" destId="{C4AC7475-6CBF-4AEC-869D-CD2666546846}" srcOrd="0" destOrd="0" parTransId="{3C334658-89A9-436C-8916-C5F1AD484F1E}" sibTransId="{DC2B977E-FEFA-49EC-8E89-9299241B68A6}"/>
    <dgm:cxn modelId="{46299B19-6CE7-48B1-846C-27A5FEFF5405}" type="presOf" srcId="{95F2E672-7FC3-4162-BAB2-FB1D4AD4A925}" destId="{C57B5960-B011-4193-9940-FADA898AE081}" srcOrd="0" destOrd="0" presId="urn:microsoft.com/office/officeart/2005/8/layout/hierarchy3"/>
    <dgm:cxn modelId="{285A52D9-FDF8-4183-84E7-74DF6B155F33}" srcId="{3FE3A7EA-5E7C-4A9C-8028-261B3FF6E5E6}" destId="{9508CB01-9D37-4EB4-A4E7-97F07D7E7F95}" srcOrd="0" destOrd="0" parTransId="{580DC9A1-58A9-4C58-968D-E3D36327F121}" sibTransId="{80695446-D21F-47F1-9B19-1DED69E98290}"/>
    <dgm:cxn modelId="{397EE653-0E8B-47FB-97E7-3D3A9F30F537}" type="presOf" srcId="{9508CB01-9D37-4EB4-A4E7-97F07D7E7F95}" destId="{FC6E7525-C466-4F63-80BA-7ED46DA50552}" srcOrd="1" destOrd="0" presId="urn:microsoft.com/office/officeart/2005/8/layout/hierarchy3"/>
    <dgm:cxn modelId="{5510526B-42BD-4C2C-842A-B83E97E89B40}" type="presOf" srcId="{3C334658-89A9-436C-8916-C5F1AD484F1E}" destId="{831E12FA-C9CB-40FF-B1B7-38D4047C7C35}" srcOrd="0" destOrd="0" presId="urn:microsoft.com/office/officeart/2005/8/layout/hierarchy3"/>
    <dgm:cxn modelId="{14720CBA-4681-4853-AE14-AE325B9DCD56}" type="presOf" srcId="{A143A1BA-E209-46F7-AE7D-7974BF75B7B6}" destId="{D93460B3-CA17-4E9D-A5A1-AA907536F8CF}" srcOrd="0" destOrd="0" presId="urn:microsoft.com/office/officeart/2005/8/layout/hierarchy3"/>
    <dgm:cxn modelId="{7B469731-7A51-4166-B8ED-09862DD99451}" srcId="{9508CB01-9D37-4EB4-A4E7-97F07D7E7F95}" destId="{95F2E672-7FC3-4162-BAB2-FB1D4AD4A925}" srcOrd="1" destOrd="0" parTransId="{A143A1BA-E209-46F7-AE7D-7974BF75B7B6}" sibTransId="{0D98C47F-5182-439D-BD52-1F674F4564F3}"/>
    <dgm:cxn modelId="{8F11A0E7-C5B6-42F1-A53C-2E29D214B2EF}" type="presOf" srcId="{9508CB01-9D37-4EB4-A4E7-97F07D7E7F95}" destId="{5FDB3ABB-342B-4B2A-9744-B02BA2C76F9D}" srcOrd="0" destOrd="0" presId="urn:microsoft.com/office/officeart/2005/8/layout/hierarchy3"/>
    <dgm:cxn modelId="{EC6D70D2-020A-49B4-8BE6-FA50C76D5B1E}" type="presOf" srcId="{F10EC92B-1776-4623-BF10-8CFE83307666}" destId="{76EFC131-1966-41EC-AE6C-B126F26D164D}" srcOrd="0" destOrd="0" presId="urn:microsoft.com/office/officeart/2005/8/layout/hierarchy3"/>
    <dgm:cxn modelId="{0BB481B6-C506-4122-B756-7F7F248F58A7}" type="presOf" srcId="{C4AC7475-6CBF-4AEC-869D-CD2666546846}" destId="{D39108E4-C6D0-4722-92A6-0AC57B1B00A4}" srcOrd="0" destOrd="0" presId="urn:microsoft.com/office/officeart/2005/8/layout/hierarchy3"/>
    <dgm:cxn modelId="{C349492D-0C86-4409-8BEB-874F20694203}" type="presParOf" srcId="{3C5A8191-DE4F-498B-97A4-F325F02A4543}" destId="{99C161F0-A1A1-41AF-8D1F-6C6255D7F18B}" srcOrd="0" destOrd="0" presId="urn:microsoft.com/office/officeart/2005/8/layout/hierarchy3"/>
    <dgm:cxn modelId="{140DABEB-EDD4-4236-A3EA-8360D98CDE51}" type="presParOf" srcId="{99C161F0-A1A1-41AF-8D1F-6C6255D7F18B}" destId="{F896B92D-BBE1-4953-93F8-70A01F660ABC}" srcOrd="0" destOrd="0" presId="urn:microsoft.com/office/officeart/2005/8/layout/hierarchy3"/>
    <dgm:cxn modelId="{25408ADD-6EAE-4C70-A9FC-8FDB8E136A0A}" type="presParOf" srcId="{F896B92D-BBE1-4953-93F8-70A01F660ABC}" destId="{5FDB3ABB-342B-4B2A-9744-B02BA2C76F9D}" srcOrd="0" destOrd="0" presId="urn:microsoft.com/office/officeart/2005/8/layout/hierarchy3"/>
    <dgm:cxn modelId="{722EDFA0-0143-421D-BEAB-131AAFC6339F}" type="presParOf" srcId="{F896B92D-BBE1-4953-93F8-70A01F660ABC}" destId="{FC6E7525-C466-4F63-80BA-7ED46DA50552}" srcOrd="1" destOrd="0" presId="urn:microsoft.com/office/officeart/2005/8/layout/hierarchy3"/>
    <dgm:cxn modelId="{3F762BC2-CA01-4031-8472-7A80D15B4F0A}" type="presParOf" srcId="{99C161F0-A1A1-41AF-8D1F-6C6255D7F18B}" destId="{303FD6DF-3DCE-4EDB-9E8B-5FB73900CEBB}" srcOrd="1" destOrd="0" presId="urn:microsoft.com/office/officeart/2005/8/layout/hierarchy3"/>
    <dgm:cxn modelId="{F5BFCD59-7408-4929-BF92-8F7E8947A9C9}" type="presParOf" srcId="{303FD6DF-3DCE-4EDB-9E8B-5FB73900CEBB}" destId="{831E12FA-C9CB-40FF-B1B7-38D4047C7C35}" srcOrd="0" destOrd="0" presId="urn:microsoft.com/office/officeart/2005/8/layout/hierarchy3"/>
    <dgm:cxn modelId="{B302E9E1-64E2-44B1-85BB-47D05604CFF2}" type="presParOf" srcId="{303FD6DF-3DCE-4EDB-9E8B-5FB73900CEBB}" destId="{D39108E4-C6D0-4722-92A6-0AC57B1B00A4}" srcOrd="1" destOrd="0" presId="urn:microsoft.com/office/officeart/2005/8/layout/hierarchy3"/>
    <dgm:cxn modelId="{7FB98936-D591-4B09-80A8-75168C26CCCF}" type="presParOf" srcId="{303FD6DF-3DCE-4EDB-9E8B-5FB73900CEBB}" destId="{D93460B3-CA17-4E9D-A5A1-AA907536F8CF}" srcOrd="2" destOrd="0" presId="urn:microsoft.com/office/officeart/2005/8/layout/hierarchy3"/>
    <dgm:cxn modelId="{ADF8B140-C519-4332-BD5A-1D7CDB3B7C63}" type="presParOf" srcId="{303FD6DF-3DCE-4EDB-9E8B-5FB73900CEBB}" destId="{C57B5960-B011-4193-9940-FADA898AE081}" srcOrd="3" destOrd="0" presId="urn:microsoft.com/office/officeart/2005/8/layout/hierarchy3"/>
    <dgm:cxn modelId="{BC3D85CE-E7AB-447C-A607-0D16A13C5127}" type="presParOf" srcId="{303FD6DF-3DCE-4EDB-9E8B-5FB73900CEBB}" destId="{3A028AE1-1890-4EE4-B119-937FE166B4E8}" srcOrd="4" destOrd="0" presId="urn:microsoft.com/office/officeart/2005/8/layout/hierarchy3"/>
    <dgm:cxn modelId="{C499CC73-5E76-486C-B457-D59D528D2011}" type="presParOf" srcId="{303FD6DF-3DCE-4EDB-9E8B-5FB73900CEBB}" destId="{76EFC131-1966-41EC-AE6C-B126F26D164D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DB3ABB-342B-4B2A-9744-B02BA2C76F9D}">
      <dsp:nvSpPr>
        <dsp:cNvPr id="0" name=""/>
        <dsp:cNvSpPr/>
      </dsp:nvSpPr>
      <dsp:spPr>
        <a:xfrm>
          <a:off x="846161" y="66676"/>
          <a:ext cx="3600005" cy="1380191"/>
        </a:xfrm>
        <a:prstGeom prst="roundRect">
          <a:avLst>
            <a:gd name="adj" fmla="val 10000"/>
          </a:avLst>
        </a:prstGeom>
        <a:solidFill>
          <a:srgbClr val="009EE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isometricOffAxis2Left" zoom="95000">
            <a:rot lat="1200000" lon="1200000" rev="0"/>
          </a:camera>
          <a:lightRig rig="flat" dir="t"/>
        </a:scene3d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0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Umsetzungsstrategie </a:t>
          </a:r>
        </a:p>
      </dsp:txBody>
      <dsp:txXfrm>
        <a:off x="886585" y="107100"/>
        <a:ext cx="3519157" cy="1299343"/>
      </dsp:txXfrm>
    </dsp:sp>
    <dsp:sp modelId="{831E12FA-C9CB-40FF-B1B7-38D4047C7C35}">
      <dsp:nvSpPr>
        <dsp:cNvPr id="0" name=""/>
        <dsp:cNvSpPr/>
      </dsp:nvSpPr>
      <dsp:spPr>
        <a:xfrm>
          <a:off x="1206162" y="1446868"/>
          <a:ext cx="169743" cy="10260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5697"/>
              </a:lnTo>
              <a:lnTo>
                <a:pt x="284649" y="815697"/>
              </a:lnTo>
            </a:path>
          </a:pathLst>
        </a:custGeom>
        <a:noFill/>
        <a:ln w="25400" cap="flat" cmpd="sng" algn="ctr">
          <a:solidFill>
            <a:srgbClr val="009EE0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isometricOffAxis2Left" zoom="95000">
            <a:rot lat="1200000" lon="1200000" rev="0"/>
          </a:camera>
          <a:lightRig rig="flat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9108E4-C6D0-4722-92A6-0AC57B1B00A4}">
      <dsp:nvSpPr>
        <dsp:cNvPr id="0" name=""/>
        <dsp:cNvSpPr/>
      </dsp:nvSpPr>
      <dsp:spPr>
        <a:xfrm>
          <a:off x="1375905" y="1897235"/>
          <a:ext cx="2216605" cy="1151383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B1C800"/>
          </a:solidFill>
          <a:prstDash val="solid"/>
        </a:ln>
        <a:effectLst/>
        <a:scene3d>
          <a:camera prst="isometricOffAxis2Left" zoom="95000">
            <a:rot lat="1200000" lon="1200000" rev="0"/>
          </a:camera>
          <a:lightRig rig="flat" dir="t"/>
        </a:scene3d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Maßnahme 1</a:t>
          </a:r>
        </a:p>
      </dsp:txBody>
      <dsp:txXfrm>
        <a:off x="1409628" y="1930958"/>
        <a:ext cx="2149159" cy="1083937"/>
      </dsp:txXfrm>
    </dsp:sp>
    <dsp:sp modelId="{D93460B3-CA17-4E9D-A5A1-AA907536F8CF}">
      <dsp:nvSpPr>
        <dsp:cNvPr id="0" name=""/>
        <dsp:cNvSpPr/>
      </dsp:nvSpPr>
      <dsp:spPr>
        <a:xfrm>
          <a:off x="1206162" y="1446868"/>
          <a:ext cx="447261" cy="22588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7870"/>
              </a:lnTo>
              <a:lnTo>
                <a:pt x="572683" y="2327870"/>
              </a:lnTo>
            </a:path>
          </a:pathLst>
        </a:custGeom>
        <a:noFill/>
        <a:ln w="25400" cap="flat" cmpd="sng" algn="ctr">
          <a:solidFill>
            <a:srgbClr val="009EE0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isometricOffAxis2Left" zoom="95000">
            <a:rot lat="1200000" lon="1200000" rev="0"/>
          </a:camera>
          <a:lightRig rig="flat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7B5960-B011-4193-9940-FADA898AE081}">
      <dsp:nvSpPr>
        <dsp:cNvPr id="0" name=""/>
        <dsp:cNvSpPr/>
      </dsp:nvSpPr>
      <dsp:spPr>
        <a:xfrm>
          <a:off x="1653423" y="3130008"/>
          <a:ext cx="2216605" cy="1151383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F29400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isometricOffAxis2Left" zoom="95000">
            <a:rot lat="1200000" lon="1200000" rev="0"/>
          </a:camera>
          <a:lightRig rig="flat" dir="t"/>
        </a:scene3d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Maßnahme 2</a:t>
          </a:r>
          <a:endParaRPr lang="de-DE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687146" y="3163731"/>
        <a:ext cx="2149159" cy="1083937"/>
      </dsp:txXfrm>
    </dsp:sp>
    <dsp:sp modelId="{3A028AE1-1890-4EE4-B119-937FE166B4E8}">
      <dsp:nvSpPr>
        <dsp:cNvPr id="0" name=""/>
        <dsp:cNvSpPr/>
      </dsp:nvSpPr>
      <dsp:spPr>
        <a:xfrm>
          <a:off x="1206162" y="1446868"/>
          <a:ext cx="739329" cy="34881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99835"/>
              </a:lnTo>
              <a:lnTo>
                <a:pt x="860717" y="3499835"/>
              </a:lnTo>
            </a:path>
          </a:pathLst>
        </a:custGeom>
        <a:noFill/>
        <a:ln w="25400" cap="flat" cmpd="sng" algn="ctr">
          <a:solidFill>
            <a:srgbClr val="009EE0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isometricOffAxis2Left" zoom="95000">
            <a:rot lat="1200000" lon="1200000" rev="0"/>
          </a:camera>
          <a:lightRig rig="flat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EFC131-1966-41EC-AE6C-B126F26D164D}">
      <dsp:nvSpPr>
        <dsp:cNvPr id="0" name=""/>
        <dsp:cNvSpPr/>
      </dsp:nvSpPr>
      <dsp:spPr>
        <a:xfrm>
          <a:off x="1945491" y="4359277"/>
          <a:ext cx="2216605" cy="1151383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E75112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isometricOffAxis2Left" zoom="95000">
            <a:rot lat="1200000" lon="1200000" rev="0"/>
          </a:camera>
          <a:lightRig rig="flat" dir="t"/>
        </a:scene3d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Maßnahme 3</a:t>
          </a:r>
          <a:endParaRPr lang="de-DE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979214" y="4393000"/>
        <a:ext cx="2149159" cy="10839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0.6099</cdr:x>
      <cdr:y>0.06776</cdr:y>
    </cdr:from>
    <cdr:to>
      <cdr:x>0.90066</cdr:x>
      <cdr:y>0.14088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3865513" y="284567"/>
          <a:ext cx="1842803" cy="3071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DE" sz="1400" dirty="0" smtClean="0">
              <a:sym typeface="Wingdings" panose="05000000000000000000" pitchFamily="2" charset="2"/>
            </a:rPr>
            <a:t> </a:t>
          </a:r>
          <a:r>
            <a:rPr lang="de-DE" sz="1400" dirty="0" smtClean="0"/>
            <a:t>10 % EA = zw. </a:t>
          </a:r>
          <a:r>
            <a:rPr lang="de-DE" sz="1400" dirty="0" err="1" smtClean="0"/>
            <a:t>Sp</a:t>
          </a:r>
          <a:r>
            <a:rPr lang="de-DE" sz="1400" dirty="0" smtClean="0"/>
            <a:t>.</a:t>
          </a:r>
          <a:endParaRPr lang="de-DE" sz="14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6411"/>
          </a:xfrm>
          <a:prstGeom prst="rect">
            <a:avLst/>
          </a:prstGeom>
        </p:spPr>
        <p:txBody>
          <a:bodyPr vert="horz" lIns="91416" tIns="45707" rIns="91416" bIns="45707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7" y="2"/>
            <a:ext cx="2945659" cy="496411"/>
          </a:xfrm>
          <a:prstGeom prst="rect">
            <a:avLst/>
          </a:prstGeom>
        </p:spPr>
        <p:txBody>
          <a:bodyPr vert="horz" lIns="91416" tIns="45707" rIns="91416" bIns="45707" rtlCol="0"/>
          <a:lstStyle>
            <a:lvl1pPr algn="r">
              <a:defRPr sz="1200"/>
            </a:lvl1pPr>
          </a:lstStyle>
          <a:p>
            <a:fld id="{288E07E6-D07E-4AC2-AA97-7701F95708D5}" type="datetime1">
              <a:rPr lang="de-DE" smtClean="0"/>
              <a:t>04.04.2017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3" y="9430091"/>
            <a:ext cx="2945659" cy="496411"/>
          </a:xfrm>
          <a:prstGeom prst="rect">
            <a:avLst/>
          </a:prstGeom>
        </p:spPr>
        <p:txBody>
          <a:bodyPr vert="horz" lIns="91416" tIns="45707" rIns="91416" bIns="45707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7" y="9430091"/>
            <a:ext cx="2945659" cy="496411"/>
          </a:xfrm>
          <a:prstGeom prst="rect">
            <a:avLst/>
          </a:prstGeom>
        </p:spPr>
        <p:txBody>
          <a:bodyPr vert="horz" lIns="91416" tIns="45707" rIns="91416" bIns="45707" rtlCol="0" anchor="b"/>
          <a:lstStyle>
            <a:lvl1pPr algn="r">
              <a:defRPr sz="1200"/>
            </a:lvl1pPr>
          </a:lstStyle>
          <a:p>
            <a:fld id="{D5F83C06-91C6-EE48-AC25-953100DC960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458288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6411"/>
          </a:xfrm>
          <a:prstGeom prst="rect">
            <a:avLst/>
          </a:prstGeom>
        </p:spPr>
        <p:txBody>
          <a:bodyPr vert="horz" lIns="91416" tIns="45707" rIns="91416" bIns="45707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7" y="2"/>
            <a:ext cx="2945659" cy="496411"/>
          </a:xfrm>
          <a:prstGeom prst="rect">
            <a:avLst/>
          </a:prstGeom>
        </p:spPr>
        <p:txBody>
          <a:bodyPr vert="horz" lIns="91416" tIns="45707" rIns="91416" bIns="45707" rtlCol="0"/>
          <a:lstStyle>
            <a:lvl1pPr algn="r">
              <a:defRPr sz="1200"/>
            </a:lvl1pPr>
          </a:lstStyle>
          <a:p>
            <a:fld id="{0F1C0339-B7B1-44B7-A25F-A0511DE97BF5}" type="datetime1">
              <a:rPr lang="de-DE" smtClean="0"/>
              <a:t>04.04.2017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6" tIns="45707" rIns="91416" bIns="45707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16" tIns="45707" rIns="91416" bIns="45707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3" y="9430091"/>
            <a:ext cx="2945659" cy="496411"/>
          </a:xfrm>
          <a:prstGeom prst="rect">
            <a:avLst/>
          </a:prstGeom>
        </p:spPr>
        <p:txBody>
          <a:bodyPr vert="horz" lIns="91416" tIns="45707" rIns="91416" bIns="45707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7" y="9430091"/>
            <a:ext cx="2945659" cy="496411"/>
          </a:xfrm>
          <a:prstGeom prst="rect">
            <a:avLst/>
          </a:prstGeom>
        </p:spPr>
        <p:txBody>
          <a:bodyPr vert="horz" lIns="91416" tIns="45707" rIns="91416" bIns="45707" rtlCol="0" anchor="b"/>
          <a:lstStyle>
            <a:lvl1pPr algn="r">
              <a:defRPr sz="1200"/>
            </a:lvl1pPr>
          </a:lstStyle>
          <a:p>
            <a:fld id="{142B301F-0846-6444-AD3C-159AC82AB9A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112622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Förderzugang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54761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Förderzugang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54761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- Ablauf</a:t>
            </a:r>
            <a:r>
              <a:rPr lang="de-DE" baseline="0" dirty="0" smtClean="0"/>
              <a:t> der ersten Förderrunde:</a:t>
            </a:r>
            <a:endParaRPr lang="de-DE" dirty="0" smtClean="0"/>
          </a:p>
          <a:p>
            <a:pPr marL="228560" indent="-228560">
              <a:buAutoNum type="arabicParenR"/>
            </a:pPr>
            <a:r>
              <a:rPr lang="de-DE" baseline="0" dirty="0" smtClean="0"/>
              <a:t>Teilnahmewettbewerb</a:t>
            </a:r>
          </a:p>
          <a:p>
            <a:pPr marL="228560" indent="-228560">
              <a:buAutoNum type="arabicParenR"/>
            </a:pPr>
            <a:r>
              <a:rPr lang="de-DE" baseline="0" dirty="0" smtClean="0"/>
              <a:t>Antragsverfahren</a:t>
            </a:r>
          </a:p>
          <a:p>
            <a:pPr marL="228560" indent="-228560">
              <a:buAutoNum type="arabicParenR"/>
            </a:pPr>
            <a:endParaRPr lang="de-DE" baseline="0" dirty="0" smtClean="0"/>
          </a:p>
          <a:p>
            <a:r>
              <a:rPr lang="de-DE" baseline="0" dirty="0" smtClean="0"/>
              <a:t>- Zwei Einreichfristen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5801372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 smtClean="0"/>
              <a:t>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52375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09688" y="500063"/>
            <a:ext cx="4178300" cy="31337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517525" y="3809344"/>
            <a:ext cx="5835650" cy="4467701"/>
          </a:xfrm>
        </p:spPr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19CD2-4088-49D6-99ED-EEC04AC59EDB}" type="slidenum">
              <a:rPr lang="de-DE" smtClean="0">
                <a:solidFill>
                  <a:prstClr val="black"/>
                </a:solidFill>
              </a:rPr>
              <a:pPr/>
              <a:t>14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696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0158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5476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5476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6873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B301F-0846-6444-AD3C-159AC82AB9A1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6873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 smtClean="0"/>
              <a:t>Herr Voelker</a:t>
            </a:r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19CD2-4088-49D6-99ED-EEC04AC59EDB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518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Zielgruppe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54761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Förderzugang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5476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7B83-E787-6A4C-A5D6-B5EC8A5F881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7B83-E787-6A4C-A5D6-B5EC8A5F881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7B83-E787-6A4C-A5D6-B5EC8A5F881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5157193"/>
            <a:ext cx="7128469" cy="1008112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9" name="Rechteck 8"/>
          <p:cNvSpPr/>
          <p:nvPr userDrawn="1"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de-DE">
              <a:solidFill>
                <a:prstClr val="white"/>
              </a:solidFill>
            </a:endParaRPr>
          </a:p>
        </p:txBody>
      </p:sp>
      <p:pic>
        <p:nvPicPr>
          <p:cNvPr id="6" name="Grafi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6225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 10" descr="MKULNV-Logo-farbig-Druck2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263" y="377825"/>
            <a:ext cx="2344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d 6" descr="balken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5011738"/>
            <a:ext cx="9183688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d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549" y="3933056"/>
            <a:ext cx="2620962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platzhalter 2"/>
          <p:cNvSpPr>
            <a:spLocks noGrp="1"/>
          </p:cNvSpPr>
          <p:nvPr>
            <p:ph type="body" idx="1"/>
          </p:nvPr>
        </p:nvSpPr>
        <p:spPr>
          <a:xfrm>
            <a:off x="323850" y="6165304"/>
            <a:ext cx="7128469" cy="518468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idx="10" hasCustomPrompt="1"/>
          </p:nvPr>
        </p:nvSpPr>
        <p:spPr>
          <a:xfrm>
            <a:off x="7452321" y="6165304"/>
            <a:ext cx="1367830" cy="518468"/>
          </a:xfrm>
        </p:spPr>
        <p:txBody>
          <a:bodyPr anchor="t">
            <a:normAutofit/>
          </a:bodyPr>
          <a:lstStyle>
            <a:lvl1pPr marL="0" indent="0">
              <a:buNone/>
              <a:defRPr sz="18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Ort, Datum</a:t>
            </a:r>
          </a:p>
        </p:txBody>
      </p:sp>
    </p:spTree>
    <p:extLst>
      <p:ext uri="{BB962C8B-B14F-4D97-AF65-F5344CB8AC3E}">
        <p14:creationId xmlns:p14="http://schemas.microsoft.com/office/powerpoint/2010/main" val="1210789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2" descr="MKULNV_PPT-Hintergrund_02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1540" r="30458" b="88360"/>
          <a:stretch/>
        </p:blipFill>
        <p:spPr>
          <a:xfrm>
            <a:off x="20284" y="3789040"/>
            <a:ext cx="6358746" cy="69269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4299173"/>
            <a:ext cx="8170863" cy="1362075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9" name="Rechteck 8"/>
          <p:cNvSpPr/>
          <p:nvPr userDrawn="1"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Textplatzhalter 2"/>
          <p:cNvSpPr>
            <a:spLocks noGrp="1"/>
          </p:cNvSpPr>
          <p:nvPr>
            <p:ph type="body" idx="10"/>
          </p:nvPr>
        </p:nvSpPr>
        <p:spPr>
          <a:xfrm>
            <a:off x="323850" y="5661248"/>
            <a:ext cx="7128469" cy="518468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idx="11" hasCustomPrompt="1"/>
          </p:nvPr>
        </p:nvSpPr>
        <p:spPr>
          <a:xfrm>
            <a:off x="7452321" y="5661248"/>
            <a:ext cx="1367830" cy="518468"/>
          </a:xfrm>
        </p:spPr>
        <p:txBody>
          <a:bodyPr anchor="t">
            <a:normAutofit/>
          </a:bodyPr>
          <a:lstStyle>
            <a:lvl1pPr marL="0" indent="0">
              <a:buNone/>
              <a:defRPr sz="18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Ort, Datum</a:t>
            </a:r>
          </a:p>
        </p:txBody>
      </p:sp>
      <p:pic>
        <p:nvPicPr>
          <p:cNvPr id="12" name="Bild 10" descr="MKULNV-Logo-farbig-Druck2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263" y="260648"/>
            <a:ext cx="2344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6937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4243738"/>
            <a:ext cx="6480175" cy="84144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3429000"/>
            <a:ext cx="6480175" cy="79208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de-DE">
              <a:solidFill>
                <a:prstClr val="black"/>
              </a:solidFill>
            </a:endParaRPr>
          </a:p>
        </p:txBody>
      </p:sp>
      <p:pic>
        <p:nvPicPr>
          <p:cNvPr id="8" name="Bild 10" descr="hellblaues_dreieck.eps"/>
          <p:cNvPicPr>
            <a:picLocks noChangeAspect="1"/>
          </p:cNvPicPr>
          <p:nvPr userDrawn="1"/>
        </p:nvPicPr>
        <p:blipFill rotWithShape="1">
          <a:blip r:embed="rId2" cstate="print">
            <a:lum bright="-4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5" r="14692" b="9243"/>
          <a:stretch/>
        </p:blipFill>
        <p:spPr>
          <a:xfrm>
            <a:off x="7299818" y="4221088"/>
            <a:ext cx="616311" cy="855345"/>
          </a:xfrm>
          <a:prstGeom prst="rect">
            <a:avLst/>
          </a:prstGeom>
        </p:spPr>
      </p:pic>
      <p:pic>
        <p:nvPicPr>
          <p:cNvPr id="10" name="Bild 10" descr="hellblaues_dreieck.eps"/>
          <p:cNvPicPr>
            <a:picLocks noChangeAspect="1"/>
          </p:cNvPicPr>
          <p:nvPr userDrawn="1"/>
        </p:nvPicPr>
        <p:blipFill rotWithShape="1">
          <a:blip r:embed="rId2" cstate="print">
            <a:lum bright="-4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5" r="14692" b="9243"/>
          <a:stretch/>
        </p:blipFill>
        <p:spPr>
          <a:xfrm>
            <a:off x="7916129" y="4221087"/>
            <a:ext cx="616311" cy="855345"/>
          </a:xfrm>
          <a:prstGeom prst="rect">
            <a:avLst/>
          </a:prstGeom>
        </p:spPr>
      </p:pic>
      <p:sp>
        <p:nvSpPr>
          <p:cNvPr id="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4025" y="6453188"/>
            <a:ext cx="2031280" cy="251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Aft>
                <a:spcPct val="0"/>
              </a:spcAft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915E4DB-BE6D-437D-9630-F2B075F37463}" type="slidenum"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62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Ministerium für Klimaschutz, Umwelt, Landwirtschaft, Natur- und Verbraucherschutz des Landes Nordrhein-Westfalen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850" y="1844675"/>
            <a:ext cx="8496300" cy="4281488"/>
          </a:xfrm>
        </p:spPr>
        <p:txBody>
          <a:bodyPr/>
          <a:lstStyle>
            <a:lvl1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  <a:defRPr/>
            </a:lvl1pPr>
            <a:lvl2pPr marL="742950" indent="-285750">
              <a:buClr>
                <a:schemeClr val="accent4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chemeClr val="accent4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accent4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chemeClr val="accent4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4025" y="6453188"/>
            <a:ext cx="2031280" cy="251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Aft>
                <a:spcPct val="0"/>
              </a:spcAft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915E4DB-BE6D-437D-9630-F2B075F37463}" type="slidenum"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409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Ministerium für Klimaschutz, Umwelt, Landwirtschaft, Natur- und Verbraucherschutz des Landes Nordrhein-Westfalen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Bild 10" descr="hellblaues_dreieck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5717" y="980728"/>
            <a:ext cx="4102100" cy="5981700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850" y="1844675"/>
            <a:ext cx="8496300" cy="4281488"/>
          </a:xfrm>
        </p:spPr>
        <p:txBody>
          <a:bodyPr/>
          <a:lstStyle>
            <a:lvl1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742950" indent="-285750">
              <a:buClr>
                <a:schemeClr val="accent4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chemeClr val="accent4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00200" indent="-228600">
              <a:buClr>
                <a:schemeClr val="accent4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057400" indent="-228600">
              <a:buClr>
                <a:schemeClr val="accent4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4025" y="6453188"/>
            <a:ext cx="2031280" cy="251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Aft>
                <a:spcPct val="0"/>
              </a:spcAft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915E4DB-BE6D-437D-9630-F2B075F37463}" type="slidenum"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110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de-DE">
              <a:solidFill>
                <a:prstClr val="black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Ministerium für Klimaschutz, Umwelt, Landwirtschaft, Natur- und Verbraucherschutz des Landes Nordrhein-Westfalen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4025" y="6453188"/>
            <a:ext cx="2031280" cy="251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Aft>
                <a:spcPct val="0"/>
              </a:spcAft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915E4DB-BE6D-437D-9630-F2B075F37463}" type="slidenum"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392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de-DE">
              <a:solidFill>
                <a:prstClr val="black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Ministerium für Klimaschutz, Umwelt, Landwirtschaft, Natur- und Verbraucherschutz des Landes Nordrhein-Westfalen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4025" y="6453188"/>
            <a:ext cx="2031280" cy="251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Aft>
                <a:spcPct val="0"/>
              </a:spcAft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915E4DB-BE6D-437D-9630-F2B075F37463}" type="slidenum"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040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de-DE">
              <a:solidFill>
                <a:prstClr val="black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Ministerium für Klimaschutz, Umwelt, Landwirtschaft, Natur- und Verbraucherschutz des Landes Nordrhein-Westfalen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Bild 10" descr="hellblaues_dreieck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471636"/>
            <a:ext cx="4102100" cy="5981700"/>
          </a:xfrm>
          <a:prstGeom prst="rect">
            <a:avLst/>
          </a:prstGeom>
        </p:spPr>
      </p:pic>
      <p:sp>
        <p:nvSpPr>
          <p:cNvPr id="6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4025" y="6453188"/>
            <a:ext cx="2031280" cy="251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Aft>
                <a:spcPct val="0"/>
              </a:spcAft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915E4DB-BE6D-437D-9630-F2B075F37463}" type="slidenum"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02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54082"/>
            <a:ext cx="8229600" cy="843848"/>
          </a:xfrm>
          <a:prstGeom prst="rect">
            <a:avLst/>
          </a:prstGeom>
        </p:spPr>
        <p:txBody>
          <a:bodyPr/>
          <a:lstStyle>
            <a:lvl1pPr algn="l">
              <a:defRPr sz="2400" b="1" i="0">
                <a:solidFill>
                  <a:srgbClr val="002680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97930"/>
            <a:ext cx="8229600" cy="3994052"/>
          </a:xfrm>
          <a:prstGeom prst="rect">
            <a:avLst/>
          </a:prstGeom>
        </p:spPr>
        <p:txBody>
          <a:bodyPr/>
          <a:lstStyle>
            <a:lvl1pPr>
              <a:defRPr sz="1800" b="0" i="0"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5562600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1</a:t>
            </a:r>
            <a:endParaRPr lang="de-DE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Ministerium für Klimaschutz, Umwelt, Landwirtschaft, Natur- und Verbraucherschutz des Landes Nordrhein-Westfalen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 userDrawn="1"/>
        </p:nvSpPr>
        <p:spPr bwMode="gray">
          <a:xfrm>
            <a:off x="4606300" y="2232175"/>
            <a:ext cx="4213849" cy="1700881"/>
          </a:xfrm>
          <a:prstGeom prst="rect">
            <a:avLst/>
          </a:prstGeom>
          <a:noFill/>
          <a:ln w="9525" algn="ctr">
            <a:solidFill>
              <a:srgbClr val="1A2D72"/>
            </a:solidFill>
            <a:miter lim="800000"/>
            <a:headEnd/>
            <a:tailEnd/>
          </a:ln>
          <a:effectLst/>
        </p:spPr>
        <p:txBody>
          <a:bodyPr lIns="144000" tIns="180000" rIns="36000" bIns="36000"/>
          <a:lstStyle/>
          <a:p>
            <a:pPr marL="280988" lvl="1" indent="-279400" defTabSz="914400">
              <a:buClr>
                <a:srgbClr val="1F497D"/>
              </a:buClr>
              <a:buFont typeface="Arial" pitchFamily="34" charset="0"/>
              <a:buChar char="•"/>
              <a:tabLst>
                <a:tab pos="1716088" algn="l"/>
              </a:tabLst>
            </a:pPr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gray">
          <a:xfrm>
            <a:off x="323850" y="2239243"/>
            <a:ext cx="4127881" cy="4070077"/>
          </a:xfrm>
          <a:prstGeom prst="rect">
            <a:avLst/>
          </a:prstGeom>
          <a:noFill/>
          <a:ln w="9525" algn="ctr">
            <a:solidFill>
              <a:srgbClr val="1A2D72"/>
            </a:solidFill>
            <a:miter lim="800000"/>
            <a:headEnd/>
            <a:tailEnd/>
          </a:ln>
          <a:effectLst/>
        </p:spPr>
        <p:txBody>
          <a:bodyPr lIns="144000" tIns="180000" rIns="36000" bIns="36000"/>
          <a:lstStyle/>
          <a:p>
            <a:pPr marL="280988" lvl="1" indent="-279400" defTabSz="914400">
              <a:buClr>
                <a:srgbClr val="1F497D"/>
              </a:buClr>
              <a:buFont typeface="Arial" pitchFamily="34" charset="0"/>
              <a:buChar char="•"/>
              <a:tabLst>
                <a:tab pos="1716088" algn="l"/>
              </a:tabLst>
            </a:pPr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9" name="Textplatzhalter 24"/>
          <p:cNvSpPr>
            <a:spLocks noGrp="1"/>
          </p:cNvSpPr>
          <p:nvPr>
            <p:ph type="body" sz="quarter" idx="16" hasCustomPrompt="1"/>
          </p:nvPr>
        </p:nvSpPr>
        <p:spPr>
          <a:xfrm>
            <a:off x="4736476" y="2338537"/>
            <a:ext cx="3939980" cy="1450503"/>
          </a:xfrm>
        </p:spPr>
        <p:txBody>
          <a:bodyPr/>
          <a:lstStyle>
            <a:lvl1pPr>
              <a:defRPr sz="1400" b="1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 smtClean="0"/>
              <a:t>Text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0" name="Textplatzhalter 24"/>
          <p:cNvSpPr>
            <a:spLocks noGrp="1"/>
          </p:cNvSpPr>
          <p:nvPr>
            <p:ph type="body" sz="quarter" idx="17" hasCustomPrompt="1"/>
          </p:nvPr>
        </p:nvSpPr>
        <p:spPr>
          <a:xfrm>
            <a:off x="467544" y="2345605"/>
            <a:ext cx="3854012" cy="3891707"/>
          </a:xfrm>
        </p:spPr>
        <p:txBody>
          <a:bodyPr/>
          <a:lstStyle>
            <a:lvl1pPr>
              <a:defRPr sz="1400" b="1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 smtClean="0"/>
              <a:t>Text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1" name="Rechteck 10"/>
          <p:cNvSpPr/>
          <p:nvPr userDrawn="1"/>
        </p:nvSpPr>
        <p:spPr bwMode="auto">
          <a:xfrm>
            <a:off x="4609476" y="1844824"/>
            <a:ext cx="4210673" cy="268288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66700" indent="-266700" algn="ctr" defTabSz="914400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endParaRPr lang="de-DE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platzhalt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609475" y="1866333"/>
            <a:ext cx="4210674" cy="225270"/>
          </a:xfr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Text durch Klicken bearbeiten</a:t>
            </a:r>
          </a:p>
        </p:txBody>
      </p:sp>
      <p:sp>
        <p:nvSpPr>
          <p:cNvPr id="13" name="Rechteck 12"/>
          <p:cNvSpPr/>
          <p:nvPr userDrawn="1"/>
        </p:nvSpPr>
        <p:spPr bwMode="auto">
          <a:xfrm>
            <a:off x="323851" y="1851892"/>
            <a:ext cx="4128830" cy="268288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66700" indent="-266700" algn="ctr" defTabSz="914400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endParaRPr lang="de-DE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platzhalter 5"/>
          <p:cNvSpPr>
            <a:spLocks noGrp="1"/>
          </p:cNvSpPr>
          <p:nvPr>
            <p:ph type="body" sz="quarter" idx="19" hasCustomPrompt="1"/>
          </p:nvPr>
        </p:nvSpPr>
        <p:spPr>
          <a:xfrm>
            <a:off x="323851" y="1873401"/>
            <a:ext cx="4120323" cy="225270"/>
          </a:xfr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Text durch Klicken bearbeiten</a:t>
            </a:r>
          </a:p>
        </p:txBody>
      </p:sp>
      <p:sp>
        <p:nvSpPr>
          <p:cNvPr id="15" name="Rectangle 3"/>
          <p:cNvSpPr>
            <a:spLocks noChangeArrowheads="1"/>
          </p:cNvSpPr>
          <p:nvPr userDrawn="1"/>
        </p:nvSpPr>
        <p:spPr bwMode="gray">
          <a:xfrm>
            <a:off x="4606301" y="4449250"/>
            <a:ext cx="4213848" cy="1860070"/>
          </a:xfrm>
          <a:prstGeom prst="rect">
            <a:avLst/>
          </a:prstGeom>
          <a:noFill/>
          <a:ln w="9525" algn="ctr">
            <a:solidFill>
              <a:srgbClr val="1A2D72"/>
            </a:solidFill>
            <a:miter lim="800000"/>
            <a:headEnd/>
            <a:tailEnd/>
          </a:ln>
          <a:effectLst/>
        </p:spPr>
        <p:txBody>
          <a:bodyPr lIns="144000" tIns="180000" rIns="36000" bIns="36000"/>
          <a:lstStyle/>
          <a:p>
            <a:pPr marL="280988" lvl="1" indent="-279400" defTabSz="914400">
              <a:buClr>
                <a:srgbClr val="1F497D"/>
              </a:buClr>
              <a:buFont typeface="Arial" pitchFamily="34" charset="0"/>
              <a:buChar char="•"/>
              <a:tabLst>
                <a:tab pos="1716088" algn="l"/>
              </a:tabLst>
            </a:pPr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6" name="Textplatzhalter 24"/>
          <p:cNvSpPr>
            <a:spLocks noGrp="1"/>
          </p:cNvSpPr>
          <p:nvPr>
            <p:ph type="body" sz="quarter" idx="20" hasCustomPrompt="1"/>
          </p:nvPr>
        </p:nvSpPr>
        <p:spPr>
          <a:xfrm>
            <a:off x="4744354" y="4555612"/>
            <a:ext cx="3932102" cy="1609691"/>
          </a:xfrm>
        </p:spPr>
        <p:txBody>
          <a:bodyPr/>
          <a:lstStyle>
            <a:lvl1pPr>
              <a:defRPr sz="1400" b="1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 smtClean="0"/>
              <a:t>Text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7" name="Rechteck 16"/>
          <p:cNvSpPr/>
          <p:nvPr userDrawn="1"/>
        </p:nvSpPr>
        <p:spPr bwMode="auto">
          <a:xfrm>
            <a:off x="4609476" y="4077072"/>
            <a:ext cx="4210673" cy="268288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66700" indent="-266700" algn="ctr" defTabSz="914400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endParaRPr lang="de-DE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platzhalt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617353" y="4098581"/>
            <a:ext cx="4202796" cy="225270"/>
          </a:xfr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Text durch Klicken bearbeiten</a:t>
            </a:r>
          </a:p>
        </p:txBody>
      </p:sp>
      <p:sp>
        <p:nvSpPr>
          <p:cNvPr id="1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4025" y="6453188"/>
            <a:ext cx="2031280" cy="251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Aft>
                <a:spcPct val="0"/>
              </a:spcAft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915E4DB-BE6D-437D-9630-F2B075F37463}" type="slidenum"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748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1862286"/>
            <a:ext cx="4173538" cy="639762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23850" y="2502048"/>
            <a:ext cx="4173538" cy="380727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862286"/>
            <a:ext cx="4175125" cy="639762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502048"/>
            <a:ext cx="4175125" cy="380727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de-DE">
              <a:solidFill>
                <a:prstClr val="black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Ministerium für Klimaschutz, Umwelt, Landwirtschaft, Natur- und Verbraucherschutz des Landes Nordrhein-Westfalen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804025" y="6453188"/>
            <a:ext cx="2031280" cy="251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Aft>
                <a:spcPct val="0"/>
              </a:spcAft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915E4DB-BE6D-437D-9630-F2B075F37463}" type="slidenum"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278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de-DE">
              <a:solidFill>
                <a:prstClr val="black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Ministerium für Klimaschutz, Umwelt, Landwirtschaft, Natur- und Verbraucherschutz des Landes Nordrhein-Westfalen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 userDrawn="1"/>
        </p:nvSpPr>
        <p:spPr bwMode="gray">
          <a:xfrm>
            <a:off x="323850" y="2359720"/>
            <a:ext cx="4170628" cy="3949600"/>
          </a:xfrm>
          <a:prstGeom prst="rect">
            <a:avLst/>
          </a:prstGeom>
          <a:noFill/>
          <a:ln w="9525" algn="ctr">
            <a:solidFill>
              <a:srgbClr val="1A2D72"/>
            </a:solidFill>
            <a:miter lim="800000"/>
            <a:headEnd/>
            <a:tailEnd/>
          </a:ln>
          <a:effectLst/>
        </p:spPr>
        <p:txBody>
          <a:bodyPr lIns="144000" tIns="180000" rIns="36000" bIns="36000"/>
          <a:lstStyle/>
          <a:p>
            <a:pPr marL="280988" lvl="1" indent="-279400" defTabSz="914400">
              <a:buClr>
                <a:srgbClr val="1F497D"/>
              </a:buClr>
              <a:buFont typeface="Arial" pitchFamily="34" charset="0"/>
              <a:buChar char="•"/>
              <a:tabLst>
                <a:tab pos="1716088" algn="l"/>
              </a:tabLst>
            </a:pPr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gray">
          <a:xfrm>
            <a:off x="4651640" y="2359720"/>
            <a:ext cx="4168509" cy="3949600"/>
          </a:xfrm>
          <a:prstGeom prst="rect">
            <a:avLst/>
          </a:prstGeom>
          <a:noFill/>
          <a:ln w="9525" algn="ctr">
            <a:solidFill>
              <a:srgbClr val="1A2D72"/>
            </a:solidFill>
            <a:miter lim="800000"/>
            <a:headEnd/>
            <a:tailEnd/>
          </a:ln>
          <a:effectLst/>
        </p:spPr>
        <p:txBody>
          <a:bodyPr lIns="144000" tIns="180000" rIns="36000" bIns="36000"/>
          <a:lstStyle/>
          <a:p>
            <a:pPr marL="280988" lvl="1" indent="-279400" defTabSz="914400">
              <a:buClr>
                <a:srgbClr val="1F497D"/>
              </a:buClr>
              <a:buFont typeface="Arial" pitchFamily="34" charset="0"/>
              <a:buChar char="•"/>
              <a:tabLst>
                <a:tab pos="1716088" algn="l"/>
              </a:tabLst>
            </a:pPr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7" name="Textplatzhalter 24"/>
          <p:cNvSpPr>
            <a:spLocks noGrp="1"/>
          </p:cNvSpPr>
          <p:nvPr>
            <p:ph type="body" sz="quarter" idx="16" hasCustomPrompt="1"/>
          </p:nvPr>
        </p:nvSpPr>
        <p:spPr>
          <a:xfrm>
            <a:off x="467544" y="2505770"/>
            <a:ext cx="3896759" cy="3731542"/>
          </a:xfrm>
        </p:spPr>
        <p:txBody>
          <a:bodyPr/>
          <a:lstStyle>
            <a:lvl1pPr>
              <a:defRPr sz="1400" b="1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 smtClean="0"/>
              <a:t>Text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Textplatzhalter 24"/>
          <p:cNvSpPr>
            <a:spLocks noGrp="1"/>
          </p:cNvSpPr>
          <p:nvPr>
            <p:ph type="body" sz="quarter" idx="17" hasCustomPrompt="1"/>
          </p:nvPr>
        </p:nvSpPr>
        <p:spPr>
          <a:xfrm>
            <a:off x="4781816" y="2505770"/>
            <a:ext cx="3894640" cy="3731542"/>
          </a:xfrm>
        </p:spPr>
        <p:txBody>
          <a:bodyPr/>
          <a:lstStyle>
            <a:lvl1pPr>
              <a:defRPr sz="1400" b="1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 smtClean="0"/>
              <a:t>Text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Rechteck 8"/>
          <p:cNvSpPr/>
          <p:nvPr userDrawn="1"/>
        </p:nvSpPr>
        <p:spPr bwMode="auto">
          <a:xfrm>
            <a:off x="323851" y="1851719"/>
            <a:ext cx="4174752" cy="442912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66700" indent="-266700" algn="ctr" defTabSz="914400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endParaRPr lang="de-DE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platzhalt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23852" y="1937754"/>
            <a:ext cx="4138622" cy="270843"/>
          </a:xfr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Text durch Klicken bearbeiten</a:t>
            </a:r>
          </a:p>
        </p:txBody>
      </p:sp>
      <p:sp>
        <p:nvSpPr>
          <p:cNvPr id="11" name="Rechteck 10"/>
          <p:cNvSpPr/>
          <p:nvPr userDrawn="1"/>
        </p:nvSpPr>
        <p:spPr bwMode="auto">
          <a:xfrm>
            <a:off x="4651641" y="1851719"/>
            <a:ext cx="4168508" cy="442912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66700" indent="-266700" algn="ctr" defTabSz="914400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endParaRPr lang="de-DE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platzhalt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679263" y="1937754"/>
            <a:ext cx="4119680" cy="270843"/>
          </a:xfr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Text durch Klicken bearbeiten</a:t>
            </a:r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323850" y="764704"/>
            <a:ext cx="8496300" cy="652934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4025" y="6453188"/>
            <a:ext cx="2031280" cy="251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Aft>
                <a:spcPct val="0"/>
              </a:spcAft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915E4DB-BE6D-437D-9630-F2B075F37463}" type="slidenum"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96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de-DE">
              <a:solidFill>
                <a:prstClr val="black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Ministerium für Klimaschutz, Umwelt, Landwirtschaft, Natur- und Verbraucherschutz des Landes Nordrhein-Westfalen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utoShape 3"/>
          <p:cNvSpPr>
            <a:spLocks noChangeArrowheads="1"/>
          </p:cNvSpPr>
          <p:nvPr userDrawn="1"/>
        </p:nvSpPr>
        <p:spPr bwMode="gray">
          <a:xfrm flipH="1">
            <a:off x="765993" y="1844824"/>
            <a:ext cx="7838454" cy="4341812"/>
          </a:xfrm>
          <a:prstGeom prst="homePlate">
            <a:avLst>
              <a:gd name="adj" fmla="val 13374"/>
            </a:avLst>
          </a:prstGeom>
          <a:solidFill>
            <a:srgbClr val="D5EDEA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AutoShape 4"/>
          <p:cNvSpPr>
            <a:spLocks noChangeArrowheads="1"/>
          </p:cNvSpPr>
          <p:nvPr userDrawn="1"/>
        </p:nvSpPr>
        <p:spPr bwMode="gray">
          <a:xfrm>
            <a:off x="1488306" y="2135336"/>
            <a:ext cx="6900117" cy="3760788"/>
          </a:xfrm>
          <a:prstGeom prst="roundRect">
            <a:avLst>
              <a:gd name="adj" fmla="val 4051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574675" indent="-574675" defTabSz="895350">
              <a:spcBef>
                <a:spcPct val="20000"/>
              </a:spcBef>
              <a:spcAft>
                <a:spcPct val="0"/>
              </a:spcAft>
              <a:tabLst>
                <a:tab pos="533400" algn="r"/>
              </a:tabLst>
            </a:pPr>
            <a:endParaRPr lang="de-DE" sz="1400" dirty="0">
              <a:solidFill>
                <a:srgbClr val="000000"/>
              </a:solidFill>
            </a:endParaRPr>
          </a:p>
        </p:txBody>
      </p:sp>
      <p:grpSp>
        <p:nvGrpSpPr>
          <p:cNvPr id="8" name="Group 6"/>
          <p:cNvGrpSpPr>
            <a:grpSpLocks/>
          </p:cNvGrpSpPr>
          <p:nvPr userDrawn="1"/>
        </p:nvGrpSpPr>
        <p:grpSpPr bwMode="auto">
          <a:xfrm>
            <a:off x="467544" y="3624411"/>
            <a:ext cx="838200" cy="838200"/>
            <a:chOff x="370" y="2104"/>
            <a:chExt cx="528" cy="528"/>
          </a:xfrm>
        </p:grpSpPr>
        <p:sp>
          <p:nvSpPr>
            <p:cNvPr id="9" name="Oval 7"/>
            <p:cNvSpPr>
              <a:spLocks noChangeArrowheads="1"/>
            </p:cNvSpPr>
            <p:nvPr/>
          </p:nvSpPr>
          <p:spPr bwMode="gray">
            <a:xfrm>
              <a:off x="370" y="2104"/>
              <a:ext cx="528" cy="52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914400">
                <a:spcAft>
                  <a:spcPct val="0"/>
                </a:spcAft>
              </a:pPr>
              <a:endParaRPr lang="de-DE" sz="8800" b="1">
                <a:solidFill>
                  <a:srgbClr val="003064"/>
                </a:solidFill>
              </a:endParaRPr>
            </a:p>
          </p:txBody>
        </p:sp>
        <p:sp>
          <p:nvSpPr>
            <p:cNvPr id="10" name="AutoShape 8"/>
            <p:cNvSpPr>
              <a:spLocks noChangeArrowheads="1"/>
            </p:cNvSpPr>
            <p:nvPr/>
          </p:nvSpPr>
          <p:spPr bwMode="gray">
            <a:xfrm>
              <a:off x="488" y="2260"/>
              <a:ext cx="292" cy="216"/>
            </a:xfrm>
            <a:prstGeom prst="rightArrow">
              <a:avLst>
                <a:gd name="adj1" fmla="val 55083"/>
                <a:gd name="adj2" fmla="val 65277"/>
              </a:avLst>
            </a:prstGeom>
            <a:solidFill>
              <a:schemeClr val="accent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>
                <a:spcAft>
                  <a:spcPct val="0"/>
                </a:spcAft>
              </a:pPr>
              <a:endParaRPr lang="de-DE" sz="1400">
                <a:solidFill>
                  <a:srgbClr val="003064"/>
                </a:solidFill>
              </a:endParaRPr>
            </a:p>
          </p:txBody>
        </p:sp>
      </p:grpSp>
      <p:sp>
        <p:nvSpPr>
          <p:cNvPr id="11" name="Textplatzhalter 24"/>
          <p:cNvSpPr>
            <a:spLocks noGrp="1"/>
          </p:cNvSpPr>
          <p:nvPr>
            <p:ph type="body" sz="quarter" idx="16" hasCustomPrompt="1"/>
          </p:nvPr>
        </p:nvSpPr>
        <p:spPr>
          <a:xfrm>
            <a:off x="1767769" y="2328186"/>
            <a:ext cx="6177408" cy="3387661"/>
          </a:xfrm>
        </p:spPr>
        <p:txBody>
          <a:bodyPr/>
          <a:lstStyle>
            <a:lvl1pPr>
              <a:defRPr sz="1800" b="1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 smtClean="0"/>
              <a:t>Text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4025" y="6453188"/>
            <a:ext cx="2031280" cy="251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Aft>
                <a:spcPct val="0"/>
              </a:spcAft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915E4DB-BE6D-437D-9630-F2B075F37463}" type="slidenum"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072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de-DE">
              <a:solidFill>
                <a:prstClr val="black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Ministerium für Klimaschutz, Umwelt, Landwirtschaft, Natur- und Verbraucherschutz des Landes Nordrhein-Westfalen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ichtungspfeil 4"/>
          <p:cNvSpPr/>
          <p:nvPr userDrawn="1"/>
        </p:nvSpPr>
        <p:spPr bwMode="auto">
          <a:xfrm>
            <a:off x="576072" y="1844824"/>
            <a:ext cx="3931920" cy="4352544"/>
          </a:xfrm>
          <a:prstGeom prst="homePlate">
            <a:avLst>
              <a:gd name="adj" fmla="val 19655"/>
            </a:avLst>
          </a:prstGeom>
          <a:solidFill>
            <a:srgbClr val="D5ED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de-DE" smtClean="0">
              <a:solidFill>
                <a:prstClr val="white"/>
              </a:solidFill>
            </a:endParaRPr>
          </a:p>
        </p:txBody>
      </p:sp>
      <p:sp>
        <p:nvSpPr>
          <p:cNvPr id="6" name="Richtungspfeil 5"/>
          <p:cNvSpPr/>
          <p:nvPr userDrawn="1"/>
        </p:nvSpPr>
        <p:spPr bwMode="auto">
          <a:xfrm flipH="1">
            <a:off x="4572000" y="1844824"/>
            <a:ext cx="3931920" cy="4352544"/>
          </a:xfrm>
          <a:prstGeom prst="homePlate">
            <a:avLst>
              <a:gd name="adj" fmla="val 19655"/>
            </a:avLst>
          </a:prstGeom>
          <a:solidFill>
            <a:schemeClr val="accent4">
              <a:lumMod val="20000"/>
              <a:lumOff val="80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66700" indent="-266700" algn="ctr" defTabSz="914400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endParaRPr lang="de-DE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llipse 6"/>
          <p:cNvSpPr/>
          <p:nvPr userDrawn="1"/>
        </p:nvSpPr>
        <p:spPr>
          <a:xfrm>
            <a:off x="3626280" y="3104586"/>
            <a:ext cx="1800000" cy="1800000"/>
          </a:xfrm>
          <a:prstGeom prst="ellipse">
            <a:avLst/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de-DE" sz="2400" b="1" dirty="0">
              <a:solidFill>
                <a:prstClr val="white"/>
              </a:solidFill>
            </a:endParaRPr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594360" y="2443947"/>
            <a:ext cx="3429000" cy="0"/>
          </a:xfrm>
          <a:prstGeom prst="line">
            <a:avLst/>
          </a:prstGeom>
          <a:ln w="28575" cap="sq">
            <a:solidFill>
              <a:schemeClr val="bg1"/>
            </a:solidFill>
            <a:beve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 userDrawn="1"/>
        </p:nvCxnSpPr>
        <p:spPr>
          <a:xfrm>
            <a:off x="5102352" y="2443947"/>
            <a:ext cx="3419856" cy="0"/>
          </a:xfrm>
          <a:prstGeom prst="line">
            <a:avLst/>
          </a:prstGeom>
          <a:ln w="28575" cap="sq">
            <a:solidFill>
              <a:schemeClr val="bg1"/>
            </a:solidFill>
            <a:beve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platzhalter 5"/>
          <p:cNvSpPr>
            <a:spLocks noGrp="1"/>
          </p:cNvSpPr>
          <p:nvPr>
            <p:ph type="body" sz="quarter" idx="13" hasCustomPrompt="1"/>
          </p:nvPr>
        </p:nvSpPr>
        <p:spPr>
          <a:xfrm>
            <a:off x="702056" y="2027069"/>
            <a:ext cx="2951734" cy="400110"/>
          </a:xfrm>
        </p:spPr>
        <p:txBody>
          <a:bodyPr wrap="square">
            <a:sp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de-DE" dirty="0" smtClean="0"/>
              <a:t>Pro Argumente</a:t>
            </a:r>
          </a:p>
        </p:txBody>
      </p:sp>
      <p:sp>
        <p:nvSpPr>
          <p:cNvPr id="11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5566664" y="2027069"/>
            <a:ext cx="2845816" cy="400110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/>
            </a:lvl1pPr>
          </a:lstStyle>
          <a:p>
            <a:pPr lvl="0"/>
            <a:r>
              <a:rPr lang="de-DE" dirty="0" smtClean="0"/>
              <a:t>Kontra Argumente</a:t>
            </a:r>
          </a:p>
        </p:txBody>
      </p:sp>
      <p:sp>
        <p:nvSpPr>
          <p:cNvPr id="12" name="Textplatzhalter 24"/>
          <p:cNvSpPr>
            <a:spLocks noGrp="1"/>
          </p:cNvSpPr>
          <p:nvPr>
            <p:ph type="body" sz="quarter" idx="17" hasCustomPrompt="1"/>
          </p:nvPr>
        </p:nvSpPr>
        <p:spPr>
          <a:xfrm>
            <a:off x="702056" y="2594632"/>
            <a:ext cx="2827528" cy="3403428"/>
          </a:xfrm>
        </p:spPr>
        <p:txBody>
          <a:bodyPr/>
          <a:lstStyle>
            <a:lvl1pPr>
              <a:defRPr sz="1600" b="1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 smtClean="0"/>
              <a:t>Text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13" name="Textplatzhalt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5566664" y="2594632"/>
            <a:ext cx="2827528" cy="3403428"/>
          </a:xfrm>
        </p:spPr>
        <p:txBody>
          <a:bodyPr/>
          <a:lstStyle>
            <a:lvl1pPr>
              <a:defRPr sz="1600" b="1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 smtClean="0"/>
              <a:t>Text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14" name="Textplatzhalter 5"/>
          <p:cNvSpPr>
            <a:spLocks noGrp="1"/>
          </p:cNvSpPr>
          <p:nvPr>
            <p:ph type="body" sz="quarter" idx="19" hasCustomPrompt="1"/>
          </p:nvPr>
        </p:nvSpPr>
        <p:spPr>
          <a:xfrm>
            <a:off x="3762756" y="3561102"/>
            <a:ext cx="1527048" cy="886968"/>
          </a:xfr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Text durch Klicken bearbeiten</a:t>
            </a:r>
          </a:p>
        </p:txBody>
      </p:sp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323850" y="764704"/>
            <a:ext cx="8496300" cy="652934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16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4025" y="6453188"/>
            <a:ext cx="2031280" cy="251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Aft>
                <a:spcPct val="0"/>
              </a:spcAft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915E4DB-BE6D-437D-9630-F2B075F37463}" type="slidenum"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276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de-DE">
              <a:solidFill>
                <a:prstClr val="black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Ministerium für Klimaschutz, Umwelt, Landwirtschaft, Natur- und Verbraucherschutz des Landes Nordrhein-Westfalen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utoShape 3"/>
          <p:cNvSpPr>
            <a:spLocks noChangeArrowheads="1"/>
          </p:cNvSpPr>
          <p:nvPr userDrawn="1"/>
        </p:nvSpPr>
        <p:spPr bwMode="gray">
          <a:xfrm>
            <a:off x="346063" y="1844824"/>
            <a:ext cx="3384562" cy="4346575"/>
          </a:xfrm>
          <a:prstGeom prst="homePlate">
            <a:avLst>
              <a:gd name="adj" fmla="val 14486"/>
            </a:avLst>
          </a:prstGeom>
          <a:solidFill>
            <a:srgbClr val="D5ED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Freeform 4"/>
          <p:cNvSpPr>
            <a:spLocks/>
          </p:cNvSpPr>
          <p:nvPr userDrawn="1"/>
        </p:nvSpPr>
        <p:spPr bwMode="gray">
          <a:xfrm>
            <a:off x="3481388" y="1844824"/>
            <a:ext cx="5338762" cy="4346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150" y="0"/>
              </a:cxn>
              <a:cxn ang="0">
                <a:pos x="3150" y="2738"/>
              </a:cxn>
              <a:cxn ang="0">
                <a:pos x="0" y="2738"/>
              </a:cxn>
              <a:cxn ang="0">
                <a:pos x="293" y="1362"/>
              </a:cxn>
              <a:cxn ang="0">
                <a:pos x="0" y="0"/>
              </a:cxn>
            </a:cxnLst>
            <a:rect l="0" t="0" r="r" b="b"/>
            <a:pathLst>
              <a:path w="3150" h="2738">
                <a:moveTo>
                  <a:pt x="0" y="0"/>
                </a:moveTo>
                <a:lnTo>
                  <a:pt x="3150" y="0"/>
                </a:lnTo>
                <a:lnTo>
                  <a:pt x="3150" y="2738"/>
                </a:lnTo>
                <a:lnTo>
                  <a:pt x="0" y="2738"/>
                </a:lnTo>
                <a:lnTo>
                  <a:pt x="293" y="1362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tx2"/>
            </a:solidFill>
            <a:prstDash val="solid"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defTabSz="914400"/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Line 5"/>
          <p:cNvSpPr>
            <a:spLocks noChangeShapeType="1"/>
          </p:cNvSpPr>
          <p:nvPr userDrawn="1"/>
        </p:nvSpPr>
        <p:spPr bwMode="gray">
          <a:xfrm>
            <a:off x="395536" y="2268686"/>
            <a:ext cx="2858839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defTabSz="914400"/>
            <a:endParaRPr lang="de-DE">
              <a:solidFill>
                <a:prstClr val="black"/>
              </a:solidFill>
            </a:endParaRPr>
          </a:p>
        </p:txBody>
      </p:sp>
      <p:sp>
        <p:nvSpPr>
          <p:cNvPr id="8" name="Textplatzhalter 24"/>
          <p:cNvSpPr>
            <a:spLocks noGrp="1"/>
          </p:cNvSpPr>
          <p:nvPr>
            <p:ph type="body" sz="quarter" idx="16" hasCustomPrompt="1"/>
          </p:nvPr>
        </p:nvSpPr>
        <p:spPr>
          <a:xfrm>
            <a:off x="4178808" y="2479252"/>
            <a:ext cx="4425640" cy="3355848"/>
          </a:xfrm>
        </p:spPr>
        <p:txBody>
          <a:bodyPr/>
          <a:lstStyle>
            <a:lvl1pPr>
              <a:defRPr sz="1600" b="1"/>
            </a:lvl1pPr>
            <a:lvl2pPr>
              <a:defRPr sz="16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 smtClean="0"/>
              <a:t>Text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9" name="Textplatzhalter 24"/>
          <p:cNvSpPr>
            <a:spLocks noGrp="1"/>
          </p:cNvSpPr>
          <p:nvPr>
            <p:ph type="body" sz="quarter" idx="17" hasCustomPrompt="1"/>
          </p:nvPr>
        </p:nvSpPr>
        <p:spPr>
          <a:xfrm>
            <a:off x="395536" y="2479252"/>
            <a:ext cx="2859728" cy="3355848"/>
          </a:xfrm>
        </p:spPr>
        <p:txBody>
          <a:bodyPr/>
          <a:lstStyle>
            <a:lvl1pPr>
              <a:defRPr sz="1600" b="1"/>
            </a:lvl1pPr>
            <a:lvl2pPr>
              <a:defRPr sz="16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 smtClean="0"/>
              <a:t>Text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0" name="Textplatzhalt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95536" y="1911689"/>
            <a:ext cx="2850584" cy="338554"/>
          </a:xfrm>
        </p:spPr>
        <p:txBody>
          <a:bodyPr wrap="square">
            <a:spAutoFit/>
          </a:bodyPr>
          <a:lstStyle>
            <a:lvl1pPr marL="0" indent="0">
              <a:buNone/>
              <a:defRPr lang="de-DE" sz="16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smtClean="0"/>
              <a:t>Überschrift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323850" y="764704"/>
            <a:ext cx="8496300" cy="652934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4025" y="6453188"/>
            <a:ext cx="2031280" cy="251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Aft>
                <a:spcPct val="0"/>
              </a:spcAft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915E4DB-BE6D-437D-9630-F2B075F37463}" type="slidenum"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761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de-DE">
              <a:solidFill>
                <a:prstClr val="black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Ministerium für Klimaschutz, Umwelt, Landwirtschaft, Natur- und Verbraucherschutz des Landes Nordrhein-Westfalen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utoShape 4"/>
          <p:cNvSpPr>
            <a:spLocks noChangeArrowheads="1"/>
          </p:cNvSpPr>
          <p:nvPr userDrawn="1"/>
        </p:nvSpPr>
        <p:spPr bwMode="gray">
          <a:xfrm>
            <a:off x="581025" y="1844824"/>
            <a:ext cx="2627313" cy="752475"/>
          </a:xfrm>
          <a:prstGeom prst="homePlate">
            <a:avLst>
              <a:gd name="adj" fmla="val 22792"/>
            </a:avLst>
          </a:prstGeom>
          <a:solidFill>
            <a:srgbClr val="D5ED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gray">
          <a:xfrm>
            <a:off x="581025" y="2678261"/>
            <a:ext cx="2446338" cy="350678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164592" tIns="164592" bIns="0"/>
          <a:lstStyle/>
          <a:p>
            <a:pPr marL="280988" lvl="1" indent="-279400" defTabSz="914400">
              <a:buClr>
                <a:srgbClr val="1F497D"/>
              </a:buClr>
              <a:buFont typeface="Arial" pitchFamily="34" charset="0"/>
              <a:buChar char="•"/>
              <a:tabLst>
                <a:tab pos="1716088" algn="l"/>
              </a:tabLst>
            </a:pP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8" name="AutoShape 6"/>
          <p:cNvSpPr>
            <a:spLocks noChangeArrowheads="1"/>
          </p:cNvSpPr>
          <p:nvPr userDrawn="1"/>
        </p:nvSpPr>
        <p:spPr bwMode="gray">
          <a:xfrm>
            <a:off x="3227388" y="1844824"/>
            <a:ext cx="2628900" cy="752475"/>
          </a:xfrm>
          <a:prstGeom prst="chevron">
            <a:avLst>
              <a:gd name="adj" fmla="val 22806"/>
            </a:avLst>
          </a:prstGeom>
          <a:solidFill>
            <a:srgbClr val="D5ED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gray">
          <a:xfrm>
            <a:off x="3236913" y="2678261"/>
            <a:ext cx="2446337" cy="350678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164592" tIns="164592" bIns="0"/>
          <a:lstStyle/>
          <a:p>
            <a:pPr marL="280988" lvl="1" indent="-279400" defTabSz="914400">
              <a:buClr>
                <a:srgbClr val="1F497D"/>
              </a:buClr>
              <a:buFont typeface="Arial" pitchFamily="34" charset="0"/>
              <a:buChar char="•"/>
              <a:tabLst>
                <a:tab pos="1716088" algn="l"/>
              </a:tabLst>
            </a:pP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0" name="AutoShape 8"/>
          <p:cNvSpPr>
            <a:spLocks noChangeArrowheads="1"/>
          </p:cNvSpPr>
          <p:nvPr userDrawn="1"/>
        </p:nvSpPr>
        <p:spPr bwMode="gray">
          <a:xfrm>
            <a:off x="5875338" y="1844824"/>
            <a:ext cx="2627312" cy="752475"/>
          </a:xfrm>
          <a:prstGeom prst="chevron">
            <a:avLst>
              <a:gd name="adj" fmla="val 22792"/>
            </a:avLst>
          </a:prstGeom>
          <a:solidFill>
            <a:srgbClr val="D5ED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9"/>
          <p:cNvSpPr>
            <a:spLocks noChangeArrowheads="1"/>
          </p:cNvSpPr>
          <p:nvPr userDrawn="1"/>
        </p:nvSpPr>
        <p:spPr bwMode="gray">
          <a:xfrm>
            <a:off x="5884863" y="2678261"/>
            <a:ext cx="2444750" cy="350678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164592" tIns="164592" bIns="0"/>
          <a:lstStyle/>
          <a:p>
            <a:pPr marL="280988" lvl="1" indent="-279400" defTabSz="914400">
              <a:buClr>
                <a:srgbClr val="1F497D"/>
              </a:buClr>
              <a:buFont typeface="Arial" pitchFamily="34" charset="0"/>
              <a:buChar char="•"/>
              <a:tabLst>
                <a:tab pos="1716088" algn="l"/>
              </a:tabLst>
            </a:pP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2" name="Textplatzhalt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978745"/>
            <a:ext cx="2286000" cy="484632"/>
          </a:xfrm>
        </p:spPr>
        <p:txBody>
          <a:bodyPr wrap="square" anchor="ctr" anchorCtr="0">
            <a:no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 smtClean="0"/>
              <a:t>Text durch Klicken bearbeiten</a:t>
            </a:r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502152" y="1978745"/>
            <a:ext cx="2139696" cy="484632"/>
          </a:xfrm>
        </p:spPr>
        <p:txBody>
          <a:bodyPr wrap="square" anchor="ctr" anchorCtr="0">
            <a:no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 smtClean="0"/>
              <a:t>Text durch Klicken bearbeiten</a:t>
            </a:r>
          </a:p>
        </p:txBody>
      </p:sp>
      <p:sp>
        <p:nvSpPr>
          <p:cNvPr id="14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163057" y="1978746"/>
            <a:ext cx="2139695" cy="484631"/>
          </a:xfrm>
        </p:spPr>
        <p:txBody>
          <a:bodyPr wrap="square" anchor="ctr" anchorCtr="0">
            <a:no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 smtClean="0"/>
              <a:t>Text durch Klicken bearbeiten</a:t>
            </a:r>
          </a:p>
        </p:txBody>
      </p:sp>
      <p:sp>
        <p:nvSpPr>
          <p:cNvPr id="15" name="Textplatzhalter 24"/>
          <p:cNvSpPr>
            <a:spLocks noGrp="1"/>
          </p:cNvSpPr>
          <p:nvPr>
            <p:ph type="body" sz="quarter" idx="16" hasCustomPrompt="1"/>
          </p:nvPr>
        </p:nvSpPr>
        <p:spPr>
          <a:xfrm>
            <a:off x="649224" y="2783798"/>
            <a:ext cx="2304287" cy="3269488"/>
          </a:xfrm>
        </p:spPr>
        <p:txBody>
          <a:bodyPr/>
          <a:lstStyle>
            <a:lvl1pPr>
              <a:defRPr sz="1400" b="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 smtClean="0"/>
              <a:t>Erste Ebene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6" name="Textplatzhalter 24"/>
          <p:cNvSpPr>
            <a:spLocks noGrp="1"/>
          </p:cNvSpPr>
          <p:nvPr>
            <p:ph type="body" sz="quarter" idx="17" hasCustomPrompt="1"/>
          </p:nvPr>
        </p:nvSpPr>
        <p:spPr>
          <a:xfrm>
            <a:off x="3310128" y="2783798"/>
            <a:ext cx="2304287" cy="3269488"/>
          </a:xfrm>
        </p:spPr>
        <p:txBody>
          <a:bodyPr/>
          <a:lstStyle>
            <a:lvl1pPr>
              <a:defRPr sz="1400" b="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 smtClean="0"/>
              <a:t>Erste Ebene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7" name="Textplatzhalt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5961888" y="2783798"/>
            <a:ext cx="2304287" cy="3269488"/>
          </a:xfrm>
        </p:spPr>
        <p:txBody>
          <a:bodyPr/>
          <a:lstStyle>
            <a:lvl1pPr>
              <a:defRPr sz="1400" b="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 smtClean="0"/>
              <a:t>Erste Ebene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8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4025" y="6453188"/>
            <a:ext cx="2031280" cy="251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Aft>
                <a:spcPct val="0"/>
              </a:spcAft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915E4DB-BE6D-437D-9630-F2B075F37463}" type="slidenum"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715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Ministerium für Klimaschutz, Umwelt, Landwirtschaft, Natur- und Verbraucherschutz des Landes Nordrhein-Westfalen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323850" y="5300497"/>
            <a:ext cx="8496300" cy="864807"/>
          </a:xfrm>
          <a:prstGeom prst="rect">
            <a:avLst/>
          </a:prstGeom>
          <a:solidFill>
            <a:schemeClr val="tx2"/>
          </a:solidFill>
          <a:ln w="12700" algn="ctr">
            <a:noFill/>
            <a:miter lim="800000"/>
            <a:headEnd/>
            <a:tailEnd/>
          </a:ln>
          <a:effectLst/>
        </p:spPr>
        <p:txBody>
          <a:bodyPr lIns="72000" tIns="72000" rIns="72000" bIns="72000" anchor="ctr" anchorCtr="1"/>
          <a:lstStyle/>
          <a:p>
            <a:pPr defTabSz="914400"/>
            <a:endParaRPr lang="de-DE" b="1" dirty="0">
              <a:solidFill>
                <a:prstClr val="white"/>
              </a:solidFill>
            </a:endParaRPr>
          </a:p>
        </p:txBody>
      </p:sp>
      <p:sp>
        <p:nvSpPr>
          <p:cNvPr id="9" name="Textplatzhalter 24"/>
          <p:cNvSpPr>
            <a:spLocks noGrp="1"/>
          </p:cNvSpPr>
          <p:nvPr>
            <p:ph type="body" sz="quarter" idx="16" hasCustomPrompt="1"/>
          </p:nvPr>
        </p:nvSpPr>
        <p:spPr>
          <a:xfrm>
            <a:off x="323850" y="1844129"/>
            <a:ext cx="8496299" cy="2596832"/>
          </a:xfrm>
        </p:spPr>
        <p:txBody>
          <a:bodyPr/>
          <a:lstStyle>
            <a:lvl1pPr>
              <a:defRPr sz="1800" b="1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 smtClean="0"/>
              <a:t>Text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0" name="Textplatzhalter 24"/>
          <p:cNvSpPr>
            <a:spLocks noGrp="1"/>
          </p:cNvSpPr>
          <p:nvPr>
            <p:ph type="body" sz="quarter" idx="17" hasCustomPrompt="1"/>
          </p:nvPr>
        </p:nvSpPr>
        <p:spPr>
          <a:xfrm>
            <a:off x="395536" y="5394572"/>
            <a:ext cx="8280919" cy="676656"/>
          </a:xfrm>
        </p:spPr>
        <p:txBody>
          <a:bodyPr anchor="ctr" anchorCtr="0"/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 smtClean="0"/>
              <a:t>Text durch Klicken bearbeiten</a:t>
            </a:r>
          </a:p>
        </p:txBody>
      </p:sp>
      <p:sp>
        <p:nvSpPr>
          <p:cNvPr id="11" name="AutoShape 8"/>
          <p:cNvSpPr>
            <a:spLocks noChangeArrowheads="1"/>
          </p:cNvSpPr>
          <p:nvPr userDrawn="1"/>
        </p:nvSpPr>
        <p:spPr bwMode="gray">
          <a:xfrm rot="5400000">
            <a:off x="4312444" y="4392770"/>
            <a:ext cx="463550" cy="1051297"/>
          </a:xfrm>
          <a:prstGeom prst="rightArrow">
            <a:avLst>
              <a:gd name="adj1" fmla="val 55083"/>
              <a:gd name="adj2" fmla="val 65277"/>
            </a:avLst>
          </a:prstGeom>
          <a:solidFill>
            <a:schemeClr val="accent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spcAft>
                <a:spcPct val="0"/>
              </a:spcAft>
            </a:pPr>
            <a:endParaRPr lang="de-DE" sz="1400">
              <a:solidFill>
                <a:srgbClr val="003064"/>
              </a:solidFill>
            </a:endParaRP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4025" y="6453188"/>
            <a:ext cx="2031280" cy="251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Aft>
                <a:spcPct val="0"/>
              </a:spcAft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915E4DB-BE6D-437D-9630-F2B075F37463}" type="slidenum"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054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de-DE">
              <a:solidFill>
                <a:prstClr val="black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Ministerium für Klimaschutz, Umwelt, Landwirtschaft, Natur- und Verbraucherschutz des Landes Nordrhein-Westfalen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platzhalter 24"/>
          <p:cNvSpPr>
            <a:spLocks noGrp="1"/>
          </p:cNvSpPr>
          <p:nvPr>
            <p:ph type="body" sz="quarter" idx="16" hasCustomPrompt="1"/>
          </p:nvPr>
        </p:nvSpPr>
        <p:spPr>
          <a:xfrm>
            <a:off x="467544" y="2204864"/>
            <a:ext cx="6480719" cy="3744416"/>
          </a:xfrm>
        </p:spPr>
        <p:txBody>
          <a:bodyPr/>
          <a:lstStyle>
            <a:lvl1pPr>
              <a:defRPr sz="1600" b="1"/>
            </a:lvl1pPr>
            <a:lvl2pPr>
              <a:defRPr sz="16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 smtClean="0"/>
              <a:t>Text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323850" y="764704"/>
            <a:ext cx="8496300" cy="652934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12" name="Rectangle 3"/>
          <p:cNvSpPr>
            <a:spLocks noChangeArrowheads="1"/>
          </p:cNvSpPr>
          <p:nvPr userDrawn="1"/>
        </p:nvSpPr>
        <p:spPr bwMode="gray">
          <a:xfrm>
            <a:off x="323850" y="1844799"/>
            <a:ext cx="8496300" cy="4464521"/>
          </a:xfrm>
          <a:prstGeom prst="rect">
            <a:avLst/>
          </a:prstGeom>
          <a:noFill/>
          <a:ln w="9525" algn="ctr">
            <a:solidFill>
              <a:srgbClr val="1A2D72"/>
            </a:solidFill>
            <a:miter lim="800000"/>
            <a:headEnd/>
            <a:tailEnd/>
          </a:ln>
          <a:effectLst/>
        </p:spPr>
        <p:txBody>
          <a:bodyPr lIns="144000" tIns="180000" rIns="36000" bIns="36000"/>
          <a:lstStyle/>
          <a:p>
            <a:pPr marL="280988" lvl="1" indent="-279400" defTabSz="914400">
              <a:buClr>
                <a:srgbClr val="1F497D"/>
              </a:buClr>
              <a:buFont typeface="Arial" pitchFamily="34" charset="0"/>
              <a:buChar char="•"/>
              <a:tabLst>
                <a:tab pos="1716088" algn="l"/>
              </a:tabLst>
            </a:pPr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3" name="Freihandform 12"/>
          <p:cNvSpPr>
            <a:spLocks/>
          </p:cNvSpPr>
          <p:nvPr userDrawn="1"/>
        </p:nvSpPr>
        <p:spPr bwMode="auto">
          <a:xfrm rot="208168">
            <a:off x="6843986" y="3917783"/>
            <a:ext cx="1943211" cy="2252603"/>
          </a:xfrm>
          <a:custGeom>
            <a:avLst/>
            <a:gdLst>
              <a:gd name="T0" fmla="*/ 0 w 1470991"/>
              <a:gd name="T1" fmla="*/ 4 h 1335819"/>
              <a:gd name="T2" fmla="*/ 0 w 1470991"/>
              <a:gd name="T3" fmla="*/ 8 h 1335819"/>
              <a:gd name="T4" fmla="*/ 0 w 1470991"/>
              <a:gd name="T5" fmla="*/ 0 h 1335819"/>
              <a:gd name="T6" fmla="*/ 0 w 1470991"/>
              <a:gd name="T7" fmla="*/ 6 h 1335819"/>
              <a:gd name="T8" fmla="*/ 0 w 1470991"/>
              <a:gd name="T9" fmla="*/ 4 h 13358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70991" h="1335819">
                <a:moveTo>
                  <a:pt x="0" y="779228"/>
                </a:moveTo>
                <a:lnTo>
                  <a:pt x="477078" y="1335819"/>
                </a:lnTo>
                <a:lnTo>
                  <a:pt x="1470991" y="0"/>
                </a:lnTo>
                <a:lnTo>
                  <a:pt x="457409" y="1071142"/>
                </a:lnTo>
                <a:lnTo>
                  <a:pt x="0" y="779228"/>
                </a:lnTo>
                <a:close/>
              </a:path>
            </a:pathLst>
          </a:custGeom>
          <a:solidFill>
            <a:srgbClr val="D5EDEA"/>
          </a:solidFill>
          <a:ln>
            <a:solidFill>
              <a:srgbClr val="4CB2B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4025" y="6453188"/>
            <a:ext cx="2031280" cy="251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Aft>
                <a:spcPct val="0"/>
              </a:spcAft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915E4DB-BE6D-437D-9630-F2B075F37463}" type="slidenum"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37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Ministerium für Klimaschutz, Umwelt, Landwirtschaft, Natur- und Verbraucherschutz des Landes Nordrhein-Westfalen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592460" y="1836873"/>
            <a:ext cx="8228012" cy="4279900"/>
            <a:chOff x="592138" y="1550988"/>
            <a:chExt cx="8228012" cy="4279900"/>
          </a:xfrm>
        </p:grpSpPr>
        <p:sp>
          <p:nvSpPr>
            <p:cNvPr id="13" name="AutoShape 5"/>
            <p:cNvSpPr>
              <a:spLocks noChangeArrowheads="1"/>
            </p:cNvSpPr>
            <p:nvPr/>
          </p:nvSpPr>
          <p:spPr bwMode="gray">
            <a:xfrm flipH="1">
              <a:off x="1603374" y="1550988"/>
              <a:ext cx="7216776" cy="4279900"/>
            </a:xfrm>
            <a:prstGeom prst="homePlate">
              <a:avLst>
                <a:gd name="adj" fmla="val 0"/>
              </a:avLst>
            </a:prstGeom>
            <a:solidFill>
              <a:schemeClr val="bg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>
                <a:spcAft>
                  <a:spcPct val="20000"/>
                </a:spcAft>
                <a:buClr>
                  <a:prstClr val="black"/>
                </a:buClr>
                <a:buSzPct val="80000"/>
                <a:buFont typeface="Wingdings" pitchFamily="2" charset="2"/>
                <a:buNone/>
              </a:pPr>
              <a:endParaRPr lang="de-DE" sz="1400">
                <a:solidFill>
                  <a:prstClr val="black"/>
                </a:solidFill>
              </a:endParaRPr>
            </a:p>
          </p:txBody>
        </p:sp>
        <p:sp>
          <p:nvSpPr>
            <p:cNvPr id="14" name="Rectangle 8"/>
            <p:cNvSpPr>
              <a:spLocks noChangeArrowheads="1"/>
            </p:cNvSpPr>
            <p:nvPr/>
          </p:nvSpPr>
          <p:spPr bwMode="gray">
            <a:xfrm>
              <a:off x="1276350" y="2511425"/>
              <a:ext cx="468313" cy="23495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defTabSz="914400"/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5" name="Arc 9"/>
            <p:cNvSpPr>
              <a:spLocks/>
            </p:cNvSpPr>
            <p:nvPr/>
          </p:nvSpPr>
          <p:spPr bwMode="gray">
            <a:xfrm rot="10800000">
              <a:off x="1603375" y="2506663"/>
              <a:ext cx="1212850" cy="236855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2096 w 22096"/>
                <a:gd name="T1" fmla="*/ 43194 h 43200"/>
                <a:gd name="T2" fmla="*/ 22042 w 22096"/>
                <a:gd name="T3" fmla="*/ 5 h 43200"/>
                <a:gd name="T4" fmla="*/ 21600 w 22096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096" h="43200" fill="none" extrusionOk="0">
                  <a:moveTo>
                    <a:pt x="22096" y="43194"/>
                  </a:moveTo>
                  <a:cubicBezTo>
                    <a:pt x="21930" y="43198"/>
                    <a:pt x="21765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747" y="-1"/>
                    <a:pt x="21894" y="1"/>
                    <a:pt x="22042" y="4"/>
                  </a:cubicBezTo>
                </a:path>
                <a:path w="22096" h="43200" stroke="0" extrusionOk="0">
                  <a:moveTo>
                    <a:pt x="22096" y="43194"/>
                  </a:moveTo>
                  <a:cubicBezTo>
                    <a:pt x="21930" y="43198"/>
                    <a:pt x="21765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747" y="-1"/>
                    <a:pt x="21894" y="1"/>
                    <a:pt x="22042" y="4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defTabSz="914400"/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6" name="Oval 11"/>
            <p:cNvSpPr>
              <a:spLocks noChangeArrowheads="1"/>
            </p:cNvSpPr>
            <p:nvPr/>
          </p:nvSpPr>
          <p:spPr bwMode="gray">
            <a:xfrm>
              <a:off x="1428750" y="3503613"/>
              <a:ext cx="377825" cy="377825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defTabSz="914400"/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7" name="AutoShape 12"/>
            <p:cNvSpPr>
              <a:spLocks noChangeArrowheads="1"/>
            </p:cNvSpPr>
            <p:nvPr/>
          </p:nvSpPr>
          <p:spPr bwMode="gray">
            <a:xfrm>
              <a:off x="1023938" y="3098800"/>
              <a:ext cx="1187450" cy="1187450"/>
            </a:xfrm>
            <a:custGeom>
              <a:avLst/>
              <a:gdLst>
                <a:gd name="G0" fmla="+- 3981 0 0"/>
                <a:gd name="G1" fmla="+- 21600 0 3981"/>
                <a:gd name="G2" fmla="+- 21600 0 398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981" y="10800"/>
                  </a:moveTo>
                  <a:cubicBezTo>
                    <a:pt x="3981" y="14566"/>
                    <a:pt x="7034" y="17619"/>
                    <a:pt x="10800" y="17619"/>
                  </a:cubicBezTo>
                  <a:cubicBezTo>
                    <a:pt x="14566" y="17619"/>
                    <a:pt x="17619" y="14566"/>
                    <a:pt x="17619" y="10800"/>
                  </a:cubicBezTo>
                  <a:cubicBezTo>
                    <a:pt x="17619" y="7034"/>
                    <a:pt x="14566" y="3981"/>
                    <a:pt x="10800" y="3981"/>
                  </a:cubicBezTo>
                  <a:cubicBezTo>
                    <a:pt x="7034" y="3981"/>
                    <a:pt x="3981" y="7034"/>
                    <a:pt x="3981" y="1080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defTabSz="914400"/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8" name="AutoShape 13"/>
            <p:cNvSpPr>
              <a:spLocks noChangeArrowheads="1"/>
            </p:cNvSpPr>
            <p:nvPr/>
          </p:nvSpPr>
          <p:spPr bwMode="gray">
            <a:xfrm>
              <a:off x="592138" y="2667000"/>
              <a:ext cx="2051050" cy="2051050"/>
            </a:xfrm>
            <a:custGeom>
              <a:avLst/>
              <a:gdLst>
                <a:gd name="G0" fmla="+- 2426 0 0"/>
                <a:gd name="G1" fmla="+- 21600 0 2426"/>
                <a:gd name="G2" fmla="+- 21600 0 2426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426" y="10800"/>
                  </a:moveTo>
                  <a:cubicBezTo>
                    <a:pt x="2426" y="15425"/>
                    <a:pt x="6175" y="19174"/>
                    <a:pt x="10800" y="19174"/>
                  </a:cubicBezTo>
                  <a:cubicBezTo>
                    <a:pt x="15425" y="19174"/>
                    <a:pt x="19174" y="15425"/>
                    <a:pt x="19174" y="10800"/>
                  </a:cubicBezTo>
                  <a:cubicBezTo>
                    <a:pt x="19174" y="6175"/>
                    <a:pt x="15425" y="2426"/>
                    <a:pt x="10800" y="2426"/>
                  </a:cubicBezTo>
                  <a:cubicBezTo>
                    <a:pt x="6175" y="2426"/>
                    <a:pt x="2426" y="6175"/>
                    <a:pt x="2426" y="1080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defTabSz="914400"/>
              <a:endParaRPr lang="de-DE">
                <a:solidFill>
                  <a:prstClr val="black"/>
                </a:solidFill>
              </a:endParaRPr>
            </a:p>
          </p:txBody>
        </p:sp>
      </p:grpSp>
      <p:sp>
        <p:nvSpPr>
          <p:cNvPr id="23" name="Textplatzhalter 24"/>
          <p:cNvSpPr>
            <a:spLocks noGrp="1"/>
          </p:cNvSpPr>
          <p:nvPr>
            <p:ph type="body" sz="quarter" idx="16" hasCustomPrompt="1"/>
          </p:nvPr>
        </p:nvSpPr>
        <p:spPr>
          <a:xfrm>
            <a:off x="3209866" y="2125164"/>
            <a:ext cx="5394904" cy="3703319"/>
          </a:xfrm>
        </p:spPr>
        <p:txBody>
          <a:bodyPr anchor="ctr" anchorCtr="0"/>
          <a:lstStyle>
            <a:lvl1pPr>
              <a:defRPr sz="1800" b="1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 smtClean="0"/>
              <a:t>Text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3" name="Freihandform 2"/>
          <p:cNvSpPr/>
          <p:nvPr userDrawn="1"/>
        </p:nvSpPr>
        <p:spPr>
          <a:xfrm rot="21355837">
            <a:off x="-82673" y="3701157"/>
            <a:ext cx="1755995" cy="1820197"/>
          </a:xfrm>
          <a:custGeom>
            <a:avLst/>
            <a:gdLst>
              <a:gd name="connsiteX0" fmla="*/ 690114 w 2717321"/>
              <a:gd name="connsiteY0" fmla="*/ 146649 h 2743200"/>
              <a:gd name="connsiteX1" fmla="*/ 1992702 w 2717321"/>
              <a:gd name="connsiteY1" fmla="*/ 301924 h 2743200"/>
              <a:gd name="connsiteX2" fmla="*/ 1949570 w 2717321"/>
              <a:gd name="connsiteY2" fmla="*/ 0 h 2743200"/>
              <a:gd name="connsiteX3" fmla="*/ 2717321 w 2717321"/>
              <a:gd name="connsiteY3" fmla="*/ 474453 h 2743200"/>
              <a:gd name="connsiteX4" fmla="*/ 2225616 w 2717321"/>
              <a:gd name="connsiteY4" fmla="*/ 1328468 h 2743200"/>
              <a:gd name="connsiteX5" fmla="*/ 2147978 w 2717321"/>
              <a:gd name="connsiteY5" fmla="*/ 1009290 h 2743200"/>
              <a:gd name="connsiteX6" fmla="*/ 0 w 2717321"/>
              <a:gd name="connsiteY6" fmla="*/ 2743200 h 2743200"/>
              <a:gd name="connsiteX0" fmla="*/ 0 w 3019245"/>
              <a:gd name="connsiteY0" fmla="*/ 34505 h 2743200"/>
              <a:gd name="connsiteX1" fmla="*/ 2294626 w 3019245"/>
              <a:gd name="connsiteY1" fmla="*/ 301924 h 2743200"/>
              <a:gd name="connsiteX2" fmla="*/ 2251494 w 3019245"/>
              <a:gd name="connsiteY2" fmla="*/ 0 h 2743200"/>
              <a:gd name="connsiteX3" fmla="*/ 3019245 w 3019245"/>
              <a:gd name="connsiteY3" fmla="*/ 474453 h 2743200"/>
              <a:gd name="connsiteX4" fmla="*/ 2527540 w 3019245"/>
              <a:gd name="connsiteY4" fmla="*/ 1328468 h 2743200"/>
              <a:gd name="connsiteX5" fmla="*/ 2449902 w 3019245"/>
              <a:gd name="connsiteY5" fmla="*/ 1009290 h 2743200"/>
              <a:gd name="connsiteX6" fmla="*/ 301924 w 3019245"/>
              <a:gd name="connsiteY6" fmla="*/ 2743200 h 2743200"/>
              <a:gd name="connsiteX0" fmla="*/ 442024 w 2717321"/>
              <a:gd name="connsiteY0" fmla="*/ 132263 h 2743200"/>
              <a:gd name="connsiteX1" fmla="*/ 1992701 w 2717321"/>
              <a:gd name="connsiteY1" fmla="*/ 301924 h 2743200"/>
              <a:gd name="connsiteX2" fmla="*/ 1949569 w 2717321"/>
              <a:gd name="connsiteY2" fmla="*/ 0 h 2743200"/>
              <a:gd name="connsiteX3" fmla="*/ 2717320 w 2717321"/>
              <a:gd name="connsiteY3" fmla="*/ 474453 h 2743200"/>
              <a:gd name="connsiteX4" fmla="*/ 2225615 w 2717321"/>
              <a:gd name="connsiteY4" fmla="*/ 1328468 h 2743200"/>
              <a:gd name="connsiteX5" fmla="*/ 2147977 w 2717321"/>
              <a:gd name="connsiteY5" fmla="*/ 1009290 h 2743200"/>
              <a:gd name="connsiteX6" fmla="*/ -1 w 2717321"/>
              <a:gd name="connsiteY6" fmla="*/ 2743200 h 2743200"/>
              <a:gd name="connsiteX0" fmla="*/ 157737 w 2433033"/>
              <a:gd name="connsiteY0" fmla="*/ 132263 h 2528066"/>
              <a:gd name="connsiteX1" fmla="*/ 1708414 w 2433033"/>
              <a:gd name="connsiteY1" fmla="*/ 301924 h 2528066"/>
              <a:gd name="connsiteX2" fmla="*/ 1665282 w 2433033"/>
              <a:gd name="connsiteY2" fmla="*/ 0 h 2528066"/>
              <a:gd name="connsiteX3" fmla="*/ 2433033 w 2433033"/>
              <a:gd name="connsiteY3" fmla="*/ 474453 h 2528066"/>
              <a:gd name="connsiteX4" fmla="*/ 1941328 w 2433033"/>
              <a:gd name="connsiteY4" fmla="*/ 1328468 h 2528066"/>
              <a:gd name="connsiteX5" fmla="*/ 1863690 w 2433033"/>
              <a:gd name="connsiteY5" fmla="*/ 1009290 h 2528066"/>
              <a:gd name="connsiteX6" fmla="*/ -1 w 2433033"/>
              <a:gd name="connsiteY6" fmla="*/ 2528066 h 2528066"/>
              <a:gd name="connsiteX0" fmla="*/ 193577 w 2468873"/>
              <a:gd name="connsiteY0" fmla="*/ 132263 h 2559138"/>
              <a:gd name="connsiteX1" fmla="*/ 1744254 w 2468873"/>
              <a:gd name="connsiteY1" fmla="*/ 301924 h 2559138"/>
              <a:gd name="connsiteX2" fmla="*/ 1701122 w 2468873"/>
              <a:gd name="connsiteY2" fmla="*/ 0 h 2559138"/>
              <a:gd name="connsiteX3" fmla="*/ 2468873 w 2468873"/>
              <a:gd name="connsiteY3" fmla="*/ 474453 h 2559138"/>
              <a:gd name="connsiteX4" fmla="*/ 1977168 w 2468873"/>
              <a:gd name="connsiteY4" fmla="*/ 1328468 h 2559138"/>
              <a:gd name="connsiteX5" fmla="*/ 1899530 w 2468873"/>
              <a:gd name="connsiteY5" fmla="*/ 1009290 h 2559138"/>
              <a:gd name="connsiteX6" fmla="*/ 1 w 2468873"/>
              <a:gd name="connsiteY6" fmla="*/ 2559138 h 255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68873" h="2559138">
                <a:moveTo>
                  <a:pt x="193577" y="132263"/>
                </a:moveTo>
                <a:lnTo>
                  <a:pt x="1744254" y="301924"/>
                </a:lnTo>
                <a:lnTo>
                  <a:pt x="1701122" y="0"/>
                </a:lnTo>
                <a:lnTo>
                  <a:pt x="2468873" y="474453"/>
                </a:lnTo>
                <a:lnTo>
                  <a:pt x="1977168" y="1328468"/>
                </a:lnTo>
                <a:lnTo>
                  <a:pt x="1899530" y="1009290"/>
                </a:lnTo>
                <a:lnTo>
                  <a:pt x="1" y="2559138"/>
                </a:lnTo>
              </a:path>
            </a:pathLst>
          </a:custGeom>
          <a:solidFill>
            <a:srgbClr val="E6F2EF">
              <a:alpha val="90000"/>
            </a:srgbClr>
          </a:solidFill>
          <a:ln w="3175">
            <a:solidFill>
              <a:srgbClr val="E6EE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de-DE">
              <a:solidFill>
                <a:prstClr val="white"/>
              </a:solidFill>
            </a:endParaRPr>
          </a:p>
        </p:txBody>
      </p:sp>
      <p:sp>
        <p:nvSpPr>
          <p:cNvPr id="1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4025" y="6453188"/>
            <a:ext cx="2031280" cy="251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Aft>
                <a:spcPct val="0"/>
              </a:spcAft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915E4DB-BE6D-437D-9630-F2B075F37463}" type="slidenum"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848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7B83-E787-6A4C-A5D6-B5EC8A5F881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de-DE">
              <a:solidFill>
                <a:prstClr val="black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Ministerium für Klimaschutz, Umwelt, Landwirtschaft, Natur- und Verbraucherschutz des Landes Nordrhein-Westfalen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gray">
          <a:xfrm>
            <a:off x="323850" y="1825664"/>
            <a:ext cx="1926816" cy="4411623"/>
          </a:xfrm>
          <a:prstGeom prst="rect">
            <a:avLst/>
          </a:prstGeom>
          <a:solidFill>
            <a:srgbClr val="D5ED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extplatzhalter 24"/>
          <p:cNvSpPr>
            <a:spLocks noGrp="1"/>
          </p:cNvSpPr>
          <p:nvPr>
            <p:ph type="body" sz="quarter" idx="16" hasCustomPrompt="1"/>
          </p:nvPr>
        </p:nvSpPr>
        <p:spPr>
          <a:xfrm>
            <a:off x="2555776" y="1825665"/>
            <a:ext cx="6264374" cy="4411622"/>
          </a:xfrm>
        </p:spPr>
        <p:txBody>
          <a:bodyPr/>
          <a:lstStyle>
            <a:lvl1pPr>
              <a:defRPr sz="1800" b="1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 smtClean="0"/>
              <a:t>Text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1" name="Rechteck 10"/>
          <p:cNvSpPr/>
          <p:nvPr userDrawn="1"/>
        </p:nvSpPr>
        <p:spPr>
          <a:xfrm>
            <a:off x="899592" y="1124744"/>
            <a:ext cx="1667444" cy="3293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spcBef>
                <a:spcPct val="50000"/>
              </a:spcBef>
              <a:defRPr/>
            </a:pPr>
            <a:r>
              <a:rPr lang="de-DE" altLang="de-DE" sz="20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4025" y="6453188"/>
            <a:ext cx="2031280" cy="251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Aft>
                <a:spcPct val="0"/>
              </a:spcAft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915E4DB-BE6D-437D-9630-F2B075F37463}" type="slidenum"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511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de-DE">
              <a:solidFill>
                <a:prstClr val="black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Ministerium für Klimaschutz, Umwelt, Landwirtschaft, Natur- und Verbraucherschutz des Landes Nordrhein-Westfalen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gray">
          <a:xfrm>
            <a:off x="323850" y="1844799"/>
            <a:ext cx="1926816" cy="4392489"/>
          </a:xfrm>
          <a:prstGeom prst="rect">
            <a:avLst/>
          </a:prstGeom>
          <a:solidFill>
            <a:srgbClr val="D5ED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extplatzhalter 24"/>
          <p:cNvSpPr>
            <a:spLocks noGrp="1"/>
          </p:cNvSpPr>
          <p:nvPr>
            <p:ph type="body" sz="quarter" idx="16" hasCustomPrompt="1"/>
          </p:nvPr>
        </p:nvSpPr>
        <p:spPr>
          <a:xfrm>
            <a:off x="2555776" y="1844799"/>
            <a:ext cx="6264374" cy="4392489"/>
          </a:xfrm>
        </p:spPr>
        <p:txBody>
          <a:bodyPr/>
          <a:lstStyle>
            <a:lvl1pPr>
              <a:defRPr sz="1800" b="1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 smtClean="0"/>
              <a:t>Text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1" name="Text Box 4"/>
          <p:cNvSpPr txBox="1">
            <a:spLocks noChangeArrowheads="1"/>
          </p:cNvSpPr>
          <p:nvPr userDrawn="1"/>
        </p:nvSpPr>
        <p:spPr bwMode="auto">
          <a:xfrm>
            <a:off x="1043608" y="1236237"/>
            <a:ext cx="1420813" cy="320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400050" indent="-40005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  <a:defRPr/>
            </a:pPr>
            <a:r>
              <a:rPr lang="de-DE" altLang="de-DE" sz="20800" dirty="0" smtClean="0">
                <a:solidFill>
                  <a:prstClr val="white"/>
                </a:solidFill>
              </a:rPr>
              <a:t>§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4025" y="6453188"/>
            <a:ext cx="2031280" cy="251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Aft>
                <a:spcPct val="0"/>
              </a:spcAft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915E4DB-BE6D-437D-9630-F2B075F37463}" type="slidenum"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795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de-DE">
              <a:solidFill>
                <a:prstClr val="black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Ministerium für Klimaschutz, Umwelt, Landwirtschaft, Natur- und Verbraucherschutz des Landes Nordrhein-Westfalen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gray">
          <a:xfrm>
            <a:off x="323528" y="1628774"/>
            <a:ext cx="1926816" cy="4608514"/>
          </a:xfrm>
          <a:prstGeom prst="rect">
            <a:avLst/>
          </a:prstGeom>
          <a:solidFill>
            <a:srgbClr val="D5ED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extplatzhalter 24"/>
          <p:cNvSpPr>
            <a:spLocks noGrp="1"/>
          </p:cNvSpPr>
          <p:nvPr>
            <p:ph type="body" sz="quarter" idx="16" hasCustomPrompt="1"/>
          </p:nvPr>
        </p:nvSpPr>
        <p:spPr>
          <a:xfrm>
            <a:off x="2555776" y="1628774"/>
            <a:ext cx="6264374" cy="4608514"/>
          </a:xfrm>
        </p:spPr>
        <p:txBody>
          <a:bodyPr/>
          <a:lstStyle>
            <a:lvl1pPr>
              <a:defRPr sz="1800" b="1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 smtClean="0"/>
              <a:t>Text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1" name="Text Box 4"/>
          <p:cNvSpPr txBox="1">
            <a:spLocks noChangeArrowheads="1"/>
          </p:cNvSpPr>
          <p:nvPr userDrawn="1"/>
        </p:nvSpPr>
        <p:spPr bwMode="auto">
          <a:xfrm>
            <a:off x="1567011" y="1092220"/>
            <a:ext cx="1420813" cy="320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400050" indent="-40005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  <a:defRPr/>
            </a:pPr>
            <a:r>
              <a:rPr lang="de-DE" altLang="de-DE" sz="20800" dirty="0" smtClean="0">
                <a:solidFill>
                  <a:prstClr val="white"/>
                </a:solidFill>
              </a:rPr>
              <a:t>!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4025" y="6453188"/>
            <a:ext cx="2031280" cy="251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Aft>
                <a:spcPct val="0"/>
              </a:spcAft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915E4DB-BE6D-437D-9630-F2B075F37463}" type="slidenum"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399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339975" y="2609258"/>
            <a:ext cx="6480175" cy="841446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Vielen Dank für Ihre Aufmerksamkeit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Ministerium für Klimaschutz, Umwelt, Landwirtschaft, Natur- und Verbraucherschutz des Landes Nordrhein-Westfalen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C59F0E-D598-4663-A539-61FC9CDF2DCD}" type="slidenum"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9" name="Bild 10" descr="hellblaues_dreieck.eps"/>
          <p:cNvPicPr>
            <a:picLocks noChangeAspect="1"/>
          </p:cNvPicPr>
          <p:nvPr userDrawn="1"/>
        </p:nvPicPr>
        <p:blipFill rotWithShape="1">
          <a:blip r:embed="rId2" cstate="print">
            <a:lum bright="-4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5" r="14692" b="9243"/>
          <a:stretch/>
        </p:blipFill>
        <p:spPr>
          <a:xfrm>
            <a:off x="1043608" y="2595359"/>
            <a:ext cx="616311" cy="855345"/>
          </a:xfrm>
          <a:prstGeom prst="rect">
            <a:avLst/>
          </a:prstGeom>
        </p:spPr>
      </p:pic>
      <p:pic>
        <p:nvPicPr>
          <p:cNvPr id="11" name="Bild 10" descr="hellblaues_dreieck.eps"/>
          <p:cNvPicPr>
            <a:picLocks noChangeAspect="1"/>
          </p:cNvPicPr>
          <p:nvPr userDrawn="1"/>
        </p:nvPicPr>
        <p:blipFill rotWithShape="1">
          <a:blip r:embed="rId2" cstate="print">
            <a:lum bright="-4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5" r="14692" b="9243"/>
          <a:stretch/>
        </p:blipFill>
        <p:spPr>
          <a:xfrm>
            <a:off x="1659919" y="2595358"/>
            <a:ext cx="616311" cy="855345"/>
          </a:xfrm>
          <a:prstGeom prst="rect">
            <a:avLst/>
          </a:prstGeom>
        </p:spPr>
      </p:pic>
      <p:sp>
        <p:nvSpPr>
          <p:cNvPr id="14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2346388" y="3450704"/>
            <a:ext cx="4753173" cy="914400"/>
          </a:xfrm>
        </p:spPr>
        <p:txBody>
          <a:bodyPr/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3243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7B83-E787-6A4C-A5D6-B5EC8A5F881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7B83-E787-6A4C-A5D6-B5EC8A5F881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7B83-E787-6A4C-A5D6-B5EC8A5F881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7B83-E787-6A4C-A5D6-B5EC8A5F881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7B83-E787-6A4C-A5D6-B5EC8A5F881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3.jpe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97B83-E787-6A4C-A5D6-B5EC8A5F8815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Bild 7" descr="Masterkopfzeilebild.png"/>
          <p:cNvPicPr>
            <a:picLocks noChangeAspect="1"/>
          </p:cNvPicPr>
          <p:nvPr/>
        </p:nvPicPr>
        <p:blipFill>
          <a:blip r:embed="rId13"/>
          <a:srcRect r="27588"/>
          <a:stretch>
            <a:fillRect/>
          </a:stretch>
        </p:blipFill>
        <p:spPr>
          <a:xfrm>
            <a:off x="-66159" y="385430"/>
            <a:ext cx="6382292" cy="384175"/>
          </a:xfrm>
          <a:prstGeom prst="rect">
            <a:avLst/>
          </a:prstGeom>
        </p:spPr>
      </p:pic>
      <p:pic>
        <p:nvPicPr>
          <p:cNvPr id="11" name="Bild 10" descr="MKULNV_NRW_Logo.eps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16133" y="342036"/>
            <a:ext cx="2431509" cy="483769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23850" y="764704"/>
            <a:ext cx="8496300" cy="6529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1600200"/>
            <a:ext cx="84963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23528" y="6453188"/>
            <a:ext cx="2895600" cy="2682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r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Ministerium für Klimaschutz, Umwelt, Landwirtschaft, Natur- und Verbraucherschutz des Landes Nordrhein-Westfalen</a:t>
            </a:r>
            <a:endParaRPr lang="de-DE" sz="4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Bild 2" descr="MKULNV_PPT-Hintergrund_02.jpg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1540" r="-2636" b="88360"/>
          <a:stretch/>
        </p:blipFill>
        <p:spPr>
          <a:xfrm>
            <a:off x="-2817" y="0"/>
            <a:ext cx="9384839" cy="692696"/>
          </a:xfrm>
          <a:prstGeom prst="rect">
            <a:avLst/>
          </a:prstGeom>
        </p:spPr>
      </p:pic>
      <p:sp>
        <p:nvSpPr>
          <p:cNvPr id="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4025" y="6453188"/>
            <a:ext cx="2031280" cy="251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Aft>
                <a:spcPct val="0"/>
              </a:spcAft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E915E4DB-BE6D-437D-9630-F2B075F37463}" type="slidenum"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914400"/>
              <a:t>‹Nr.›</a:t>
            </a:fld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007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/>
        </a:buClr>
        <a:buSzPct val="70000"/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/>
        </a:buClr>
        <a:buSzPct val="70000"/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4"/>
        </a:buClr>
        <a:buSzPct val="70000"/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SzPct val="70000"/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4"/>
        </a:buClr>
        <a:buSzPct val="70000"/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www.leitmarktagentur.nrw/klimaschutz/kommunalerklimaschutz" TargetMode="External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b.schemm@fz-juelich.de" TargetMode="External"/><Relationship Id="rId5" Type="http://schemas.openxmlformats.org/officeDocument/2006/relationships/hyperlink" Target="mailto:jo.kutscher@fz-juelich.de" TargetMode="Externa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669923" y="1028700"/>
            <a:ext cx="7612062" cy="44751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96873" y="5648326"/>
            <a:ext cx="8081963" cy="111442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altLang="de-DE" sz="2200" b="1" dirty="0" smtClean="0">
                <a:solidFill>
                  <a:srgbClr val="002060"/>
                </a:solidFill>
              </a:rPr>
              <a:t>Projektaufruf „</a:t>
            </a:r>
            <a:r>
              <a:rPr lang="de-DE" altLang="de-DE" sz="2200" b="1" dirty="0" err="1" smtClean="0">
                <a:solidFill>
                  <a:srgbClr val="002060"/>
                </a:solidFill>
              </a:rPr>
              <a:t>KommunalerKlimaschutz.NRW</a:t>
            </a:r>
            <a:r>
              <a:rPr lang="de-DE" altLang="de-DE" sz="2200" b="1" dirty="0" smtClean="0">
                <a:solidFill>
                  <a:srgbClr val="002060"/>
                </a:solidFill>
              </a:rPr>
              <a:t>“</a:t>
            </a:r>
          </a:p>
          <a:p>
            <a:r>
              <a:rPr lang="de-DE" altLang="de-DE" sz="1600" b="1" dirty="0" smtClean="0">
                <a:solidFill>
                  <a:srgbClr val="002060"/>
                </a:solidFill>
              </a:rPr>
              <a:t>113. Sitzung des Ausschusses für Strukturpolitik und Verkehr </a:t>
            </a:r>
            <a:endParaRPr lang="de-DE" altLang="de-DE" sz="1600" b="1" dirty="0">
              <a:solidFill>
                <a:srgbClr val="002060"/>
              </a:solidFill>
            </a:endParaRPr>
          </a:p>
          <a:p>
            <a:r>
              <a:rPr lang="de-DE" altLang="de-DE" sz="1600" b="1" dirty="0" smtClean="0">
                <a:solidFill>
                  <a:srgbClr val="002060"/>
                </a:solidFill>
              </a:rPr>
              <a:t>Unna, 6. April 2017</a:t>
            </a:r>
          </a:p>
          <a:p>
            <a:r>
              <a:rPr lang="de-DE" altLang="de-DE" sz="1400" b="1" dirty="0" smtClean="0">
                <a:solidFill>
                  <a:srgbClr val="002060"/>
                </a:solidFill>
              </a:rPr>
              <a:t>Julian Rosin</a:t>
            </a:r>
            <a:endParaRPr lang="de-DE" altLang="de-DE" sz="1400" b="1" dirty="0">
              <a:solidFill>
                <a:srgbClr val="002060"/>
              </a:solidFill>
            </a:endParaRPr>
          </a:p>
          <a:p>
            <a:endParaRPr lang="de-DE" altLang="de-DE" sz="2800" b="1" dirty="0">
              <a:solidFill>
                <a:srgbClr val="0026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24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8025765" y="6436603"/>
            <a:ext cx="598488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de-DE" sz="1000" dirty="0">
                <a:solidFill>
                  <a:schemeClr val="bg1">
                    <a:lumMod val="65000"/>
                  </a:schemeClr>
                </a:solidFill>
              </a:rPr>
              <a:t>Folie </a:t>
            </a:r>
            <a:fld id="{9E03967D-DB83-4EFB-800C-23803483452A}" type="slidenum">
              <a:rPr lang="de-DE" sz="1000" smtClean="0">
                <a:solidFill>
                  <a:schemeClr val="bg1">
                    <a:lumMod val="65000"/>
                  </a:schemeClr>
                </a:solidFill>
              </a:rPr>
              <a:t>10</a:t>
            </a:fld>
            <a:endParaRPr lang="de-DE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Inhaltsplatzhalter 8"/>
          <p:cNvSpPr txBox="1">
            <a:spLocks noGrp="1"/>
          </p:cNvSpPr>
          <p:nvPr>
            <p:ph type="title"/>
          </p:nvPr>
        </p:nvSpPr>
        <p:spPr>
          <a:xfrm>
            <a:off x="457200" y="1006457"/>
            <a:ext cx="8229600" cy="648000"/>
          </a:xfrm>
          <a:prstGeom prst="wedgeRoundRectCallout">
            <a:avLst>
              <a:gd name="adj1" fmla="val 15169"/>
              <a:gd name="adj2" fmla="val 14180"/>
              <a:gd name="adj3" fmla="val 16667"/>
            </a:avLst>
          </a:prstGeom>
          <a:solidFill>
            <a:srgbClr val="009EE0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lt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de-DE" sz="3600" dirty="0" smtClean="0">
                <a:latin typeface="+mn-lt"/>
              </a:rPr>
              <a:t>Wieviel?</a:t>
            </a:r>
            <a:endParaRPr lang="de-DE" sz="3600" dirty="0">
              <a:latin typeface="+mn-lt"/>
            </a:endParaRPr>
          </a:p>
        </p:txBody>
      </p:sp>
      <p:sp>
        <p:nvSpPr>
          <p:cNvPr id="12" name="Inhaltsplatzhalter 2"/>
          <p:cNvSpPr txBox="1">
            <a:spLocks/>
          </p:cNvSpPr>
          <p:nvPr/>
        </p:nvSpPr>
        <p:spPr>
          <a:xfrm>
            <a:off x="5679902" y="3682744"/>
            <a:ext cx="3245023" cy="2727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29400"/>
              </a:buClr>
              <a:buSzPct val="70000"/>
              <a:buNone/>
              <a:tabLst/>
              <a:defRPr/>
            </a:pPr>
            <a:endParaRPr kumimoji="0" lang="de-DE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50000"/>
                  <a:lumOff val="50000"/>
                </a:sysClr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891540" y="2049780"/>
            <a:ext cx="70408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u="sng" dirty="0" smtClean="0"/>
              <a:t>Beihilfefreier Bereich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dirty="0" smtClean="0"/>
              <a:t>80 – 90 % der zuwendungsfähigen Ausgaben</a:t>
            </a:r>
            <a:br>
              <a:rPr lang="de-DE" dirty="0" smtClean="0"/>
            </a:br>
            <a:r>
              <a:rPr lang="de-DE" sz="1600" dirty="0" smtClean="0"/>
              <a:t>zu beachten § 28  Abs. (3) HHG NRW </a:t>
            </a:r>
            <a:r>
              <a:rPr lang="de-DE" sz="1600" dirty="0" smtClean="0"/>
              <a:t>2017 (</a:t>
            </a:r>
            <a:r>
              <a:rPr lang="de-DE" sz="1600" u="sng" dirty="0" smtClean="0"/>
              <a:t>für finanzschwache Kommunen</a:t>
            </a:r>
            <a:r>
              <a:rPr lang="de-DE" sz="1600" dirty="0" smtClean="0"/>
              <a:t>): 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i="1" dirty="0" smtClean="0"/>
              <a:t>Zweckgebundene </a:t>
            </a:r>
            <a:r>
              <a:rPr lang="de-DE" sz="1600" i="1" dirty="0"/>
              <a:t>Spenden und </a:t>
            </a:r>
            <a:r>
              <a:rPr lang="de-DE" sz="1600" i="1" dirty="0" smtClean="0"/>
              <a:t>eingeworbene Sponsorenmittel </a:t>
            </a:r>
            <a:r>
              <a:rPr lang="de-DE" sz="1600" i="1" dirty="0"/>
              <a:t>können für die Bemessung der Zuwendung außer Betracht bleiben und </a:t>
            </a:r>
            <a:r>
              <a:rPr lang="de-DE" sz="1600" i="1" dirty="0" smtClean="0"/>
              <a:t>insoweit den </a:t>
            </a:r>
            <a:r>
              <a:rPr lang="de-DE" sz="1600" i="1" dirty="0"/>
              <a:t>verbleibenden Eigenanteil des Zuwendungsempfängers </a:t>
            </a:r>
            <a:r>
              <a:rPr lang="de-DE" sz="1600" i="1" dirty="0" smtClean="0"/>
              <a:t>ersetzen</a:t>
            </a:r>
            <a:r>
              <a:rPr lang="de-DE" sz="1600" dirty="0" smtClean="0"/>
              <a:t/>
            </a:r>
            <a:br>
              <a:rPr lang="de-DE" sz="1600" dirty="0" smtClean="0"/>
            </a:br>
            <a:endParaRPr lang="de-D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u="sng" dirty="0" smtClean="0"/>
              <a:t>Beihilferelevanter Bereich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dirty="0" smtClean="0"/>
              <a:t>Allgemeine Gruppenfreistellungsverordnung (AGVO)</a:t>
            </a:r>
          </a:p>
          <a:p>
            <a:pPr marL="342900" indent="-342900">
              <a:buAutoNum type="alphaLcParenR"/>
            </a:pPr>
            <a:endParaRPr lang="de-DE" dirty="0"/>
          </a:p>
          <a:p>
            <a:r>
              <a:rPr lang="de-DE" altLang="de-DE" kern="0" dirty="0"/>
              <a:t>Unterscheidung hängt von der </a:t>
            </a:r>
            <a:r>
              <a:rPr lang="de-DE" altLang="de-DE" b="1" kern="0" dirty="0"/>
              <a:t>Art der Tätigkeit</a:t>
            </a:r>
            <a:r>
              <a:rPr lang="de-DE" altLang="de-DE" kern="0" dirty="0"/>
              <a:t>, nicht von der Rechtsform der Einheit ab</a:t>
            </a:r>
            <a:r>
              <a:rPr lang="de-DE" altLang="de-DE" kern="0" dirty="0" smtClean="0"/>
              <a:t>!!!</a:t>
            </a:r>
            <a:endParaRPr lang="de-DE" altLang="de-DE" kern="0" dirty="0"/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35923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8025765" y="6436603"/>
            <a:ext cx="598488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de-DE" sz="1000" dirty="0">
                <a:solidFill>
                  <a:schemeClr val="bg1">
                    <a:lumMod val="65000"/>
                  </a:schemeClr>
                </a:solidFill>
              </a:rPr>
              <a:t>Folie </a:t>
            </a:r>
            <a:fld id="{9E03967D-DB83-4EFB-800C-23803483452A}" type="slidenum">
              <a:rPr lang="de-DE" sz="1000" smtClean="0">
                <a:solidFill>
                  <a:schemeClr val="bg1">
                    <a:lumMod val="65000"/>
                  </a:schemeClr>
                </a:solidFill>
              </a:rPr>
              <a:t>11</a:t>
            </a:fld>
            <a:endParaRPr lang="de-DE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Inhaltsplatzhalter 8"/>
          <p:cNvSpPr txBox="1">
            <a:spLocks noGrp="1"/>
          </p:cNvSpPr>
          <p:nvPr>
            <p:ph type="title"/>
          </p:nvPr>
        </p:nvSpPr>
        <p:spPr>
          <a:xfrm>
            <a:off x="457200" y="1006457"/>
            <a:ext cx="8229600" cy="648000"/>
          </a:xfrm>
          <a:prstGeom prst="wedgeRoundRectCallout">
            <a:avLst>
              <a:gd name="adj1" fmla="val 15169"/>
              <a:gd name="adj2" fmla="val 14180"/>
              <a:gd name="adj3" fmla="val 16667"/>
            </a:avLst>
          </a:prstGeom>
          <a:solidFill>
            <a:srgbClr val="009EE0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lt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de-DE" sz="3600" dirty="0" smtClean="0">
                <a:latin typeface="+mn-lt"/>
              </a:rPr>
              <a:t>Wieviel?</a:t>
            </a:r>
            <a:endParaRPr lang="de-DE" sz="3600" dirty="0">
              <a:latin typeface="+mn-lt"/>
            </a:endParaRPr>
          </a:p>
        </p:txBody>
      </p:sp>
      <p:sp>
        <p:nvSpPr>
          <p:cNvPr id="12" name="Inhaltsplatzhalter 2"/>
          <p:cNvSpPr txBox="1">
            <a:spLocks/>
          </p:cNvSpPr>
          <p:nvPr/>
        </p:nvSpPr>
        <p:spPr>
          <a:xfrm>
            <a:off x="5679902" y="3682744"/>
            <a:ext cx="3245023" cy="2727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29400"/>
              </a:buClr>
              <a:buSzPct val="70000"/>
              <a:buNone/>
              <a:tabLst/>
              <a:defRPr/>
            </a:pPr>
            <a:endParaRPr kumimoji="0" lang="de-DE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50000"/>
                  <a:lumOff val="50000"/>
                </a:sysClr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619978298"/>
              </p:ext>
            </p:extLst>
          </p:nvPr>
        </p:nvGraphicFramePr>
        <p:xfrm>
          <a:off x="1746884" y="2080260"/>
          <a:ext cx="6337935" cy="4199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3655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ingekerbter Richtungspfeil 26"/>
          <p:cNvSpPr/>
          <p:nvPr/>
        </p:nvSpPr>
        <p:spPr>
          <a:xfrm>
            <a:off x="1111695" y="2463641"/>
            <a:ext cx="1314295" cy="540000"/>
          </a:xfrm>
          <a:prstGeom prst="chevron">
            <a:avLst>
              <a:gd name="adj" fmla="val 28365"/>
            </a:avLst>
          </a:prstGeom>
          <a:solidFill>
            <a:srgbClr val="2BA4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 fontAlgn="b">
              <a:spcBef>
                <a:spcPts val="0"/>
              </a:spcBef>
              <a:spcAft>
                <a:spcPts val="0"/>
              </a:spcAft>
            </a:pPr>
            <a:r>
              <a:rPr lang="de-DE" sz="1200" dirty="0" smtClean="0">
                <a:solidFill>
                  <a:prstClr val="white"/>
                </a:solidFill>
              </a:rPr>
              <a:t>Einreichung</a:t>
            </a:r>
            <a:endParaRPr lang="de-DE" sz="12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Eingekerbter Richtungspfeil 34"/>
          <p:cNvSpPr/>
          <p:nvPr/>
        </p:nvSpPr>
        <p:spPr>
          <a:xfrm>
            <a:off x="2338385" y="2463641"/>
            <a:ext cx="1314295" cy="540000"/>
          </a:xfrm>
          <a:prstGeom prst="chevron">
            <a:avLst>
              <a:gd name="adj" fmla="val 29225"/>
            </a:avLst>
          </a:prstGeom>
          <a:solidFill>
            <a:srgbClr val="2BA4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pPr algn="ctr" defTabSz="457200" fontAlgn="b">
              <a:spcBef>
                <a:spcPts val="0"/>
              </a:spcBef>
              <a:spcAft>
                <a:spcPts val="0"/>
              </a:spcAft>
            </a:pPr>
            <a:r>
              <a:rPr lang="de-DE" sz="1200" dirty="0" smtClean="0">
                <a:solidFill>
                  <a:prstClr val="white"/>
                </a:solidFill>
              </a:rPr>
              <a:t>Bewertung</a:t>
            </a:r>
            <a:endParaRPr lang="de-DE" sz="12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8" name="Eingekerbter Richtungspfeil 37"/>
          <p:cNvSpPr/>
          <p:nvPr/>
        </p:nvSpPr>
        <p:spPr>
          <a:xfrm>
            <a:off x="3547905" y="2463641"/>
            <a:ext cx="1314295" cy="540000"/>
          </a:xfrm>
          <a:prstGeom prst="chevron">
            <a:avLst>
              <a:gd name="adj" fmla="val 29225"/>
            </a:avLst>
          </a:prstGeom>
          <a:solidFill>
            <a:srgbClr val="2BA4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pPr algn="ctr" defTabSz="457200" fontAlgn="b">
              <a:spcBef>
                <a:spcPts val="0"/>
              </a:spcBef>
              <a:spcAft>
                <a:spcPts val="0"/>
              </a:spcAft>
            </a:pPr>
            <a:r>
              <a:rPr lang="de-DE" sz="1200" dirty="0" smtClean="0">
                <a:solidFill>
                  <a:prstClr val="white"/>
                </a:solidFill>
              </a:rPr>
              <a:t>Qualifizierung</a:t>
            </a:r>
          </a:p>
        </p:txBody>
      </p:sp>
      <p:sp>
        <p:nvSpPr>
          <p:cNvPr id="39" name="Eingekerbter Richtungspfeil 38"/>
          <p:cNvSpPr/>
          <p:nvPr/>
        </p:nvSpPr>
        <p:spPr>
          <a:xfrm>
            <a:off x="5985995" y="2454116"/>
            <a:ext cx="1314295" cy="540000"/>
          </a:xfrm>
          <a:prstGeom prst="chevron">
            <a:avLst>
              <a:gd name="adj" fmla="val 29225"/>
            </a:avLst>
          </a:prstGeom>
          <a:solidFill>
            <a:srgbClr val="2BA4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pPr algn="ctr" defTabSz="457200" fontAlgn="b">
              <a:spcBef>
                <a:spcPts val="0"/>
              </a:spcBef>
              <a:spcAft>
                <a:spcPts val="0"/>
              </a:spcAft>
            </a:pPr>
            <a:r>
              <a:rPr lang="de-DE" sz="1200" dirty="0" smtClean="0">
                <a:solidFill>
                  <a:prstClr val="white"/>
                </a:solidFill>
              </a:rPr>
              <a:t>Bewilligung</a:t>
            </a:r>
            <a:endParaRPr lang="de-DE" sz="12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0" name="Eingekerbter Richtungspfeil 39"/>
          <p:cNvSpPr/>
          <p:nvPr/>
        </p:nvSpPr>
        <p:spPr>
          <a:xfrm>
            <a:off x="7214565" y="2452687"/>
            <a:ext cx="1314295" cy="540000"/>
          </a:xfrm>
          <a:prstGeom prst="chevron">
            <a:avLst>
              <a:gd name="adj" fmla="val 29225"/>
            </a:avLst>
          </a:prstGeom>
          <a:solidFill>
            <a:srgbClr val="2BA4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pPr algn="ctr" defTabSz="457200" fontAlgn="b">
              <a:spcBef>
                <a:spcPts val="0"/>
              </a:spcBef>
              <a:spcAft>
                <a:spcPts val="0"/>
              </a:spcAft>
            </a:pPr>
            <a:r>
              <a:rPr lang="de-DE" sz="1200" dirty="0" smtClean="0">
                <a:solidFill>
                  <a:prstClr val="white"/>
                </a:solidFill>
              </a:rPr>
              <a:t>Umsetzung</a:t>
            </a:r>
            <a:endParaRPr lang="de-DE" sz="1200" dirty="0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28" name="Gerade Verbindung mit Pfeil 27"/>
          <p:cNvCxnSpPr/>
          <p:nvPr/>
        </p:nvCxnSpPr>
        <p:spPr>
          <a:xfrm>
            <a:off x="2264683" y="3029722"/>
            <a:ext cx="0" cy="100194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feld 28"/>
          <p:cNvSpPr txBox="1"/>
          <p:nvPr/>
        </p:nvSpPr>
        <p:spPr>
          <a:xfrm>
            <a:off x="1550328" y="4316095"/>
            <a:ext cx="926172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 w="2222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sz="1200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Einreichfrist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sz="1200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Skizze </a:t>
            </a:r>
            <a:endParaRPr lang="de-DE" sz="1200" dirty="0">
              <a:solidFill>
                <a:srgbClr val="00206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2517100" y="4313578"/>
            <a:ext cx="1260357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 w="2222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sz="1200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1. </a:t>
            </a:r>
            <a:br>
              <a:rPr lang="de-DE" sz="1200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</a:br>
            <a:r>
              <a:rPr lang="de-DE" sz="1200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Gutachtersitzung</a:t>
            </a:r>
            <a:endParaRPr lang="de-DE" sz="1200" dirty="0">
              <a:solidFill>
                <a:srgbClr val="002060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42" name="Gerade Verbindung mit Pfeil 41"/>
          <p:cNvCxnSpPr/>
          <p:nvPr/>
        </p:nvCxnSpPr>
        <p:spPr>
          <a:xfrm>
            <a:off x="3483157" y="3042076"/>
            <a:ext cx="0" cy="100194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mit Pfeil 49"/>
          <p:cNvCxnSpPr/>
          <p:nvPr/>
        </p:nvCxnSpPr>
        <p:spPr>
          <a:xfrm>
            <a:off x="5886316" y="3058297"/>
            <a:ext cx="0" cy="100194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feld 50"/>
          <p:cNvSpPr txBox="1"/>
          <p:nvPr/>
        </p:nvSpPr>
        <p:spPr>
          <a:xfrm>
            <a:off x="3829829" y="4312052"/>
            <a:ext cx="1246589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 w="2222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sz="1200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2. 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sz="1200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Gutachtersitzung</a:t>
            </a:r>
            <a:endParaRPr lang="de-DE" sz="1200" dirty="0">
              <a:solidFill>
                <a:srgbClr val="002060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55" name="Gerade Verbindung mit Pfeil 54"/>
          <p:cNvCxnSpPr/>
          <p:nvPr/>
        </p:nvCxnSpPr>
        <p:spPr>
          <a:xfrm>
            <a:off x="7112459" y="3041741"/>
            <a:ext cx="0" cy="100194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feld 55"/>
          <p:cNvSpPr txBox="1"/>
          <p:nvPr/>
        </p:nvSpPr>
        <p:spPr>
          <a:xfrm>
            <a:off x="5125709" y="4312515"/>
            <a:ext cx="950400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 w="2222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sz="1200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Einreichfrist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sz="1200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Anträge</a:t>
            </a:r>
            <a:endParaRPr lang="de-DE" sz="1200" dirty="0">
              <a:solidFill>
                <a:srgbClr val="00206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8" name="Textfeld 57"/>
          <p:cNvSpPr txBox="1"/>
          <p:nvPr/>
        </p:nvSpPr>
        <p:spPr>
          <a:xfrm>
            <a:off x="6125528" y="4311268"/>
            <a:ext cx="742610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 w="2222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sz="1200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Projekte 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sz="1200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bewilligt</a:t>
            </a:r>
          </a:p>
        </p:txBody>
      </p:sp>
      <p:cxnSp>
        <p:nvCxnSpPr>
          <p:cNvPr id="60" name="Gerade Verbindung mit Pfeil 59"/>
          <p:cNvCxnSpPr/>
          <p:nvPr/>
        </p:nvCxnSpPr>
        <p:spPr>
          <a:xfrm>
            <a:off x="8329964" y="3023026"/>
            <a:ext cx="0" cy="100194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feld 40"/>
          <p:cNvSpPr txBox="1"/>
          <p:nvPr/>
        </p:nvSpPr>
        <p:spPr>
          <a:xfrm>
            <a:off x="7649493" y="6428832"/>
            <a:ext cx="9849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de-DE" sz="1000" dirty="0">
                <a:solidFill>
                  <a:srgbClr val="FFFFFF">
                    <a:lumMod val="65000"/>
                  </a:srgbClr>
                </a:solidFill>
                <a:latin typeface="Calibri"/>
                <a:cs typeface="+mn-cs"/>
              </a:rPr>
              <a:t>Folie </a:t>
            </a:r>
            <a:fld id="{DD30D484-D24F-4328-9724-F3455D8327CD}" type="slidenum">
              <a:rPr lang="de-DE" sz="1000">
                <a:solidFill>
                  <a:srgbClr val="FFFFFF">
                    <a:lumMod val="65000"/>
                  </a:srgbClr>
                </a:solidFill>
                <a:latin typeface="Calibri"/>
                <a:cs typeface="+mn-cs"/>
              </a:rPr>
              <a:pPr algn="r" defTabSz="457200"/>
              <a:t>12</a:t>
            </a:fld>
            <a:endParaRPr lang="de-DE" sz="1000" dirty="0">
              <a:solidFill>
                <a:srgbClr val="FFFFFF">
                  <a:lumMod val="65000"/>
                </a:srgbClr>
              </a:solidFill>
              <a:latin typeface="Calibri"/>
              <a:cs typeface="+mn-cs"/>
            </a:endParaRPr>
          </a:p>
        </p:txBody>
      </p:sp>
      <p:sp>
        <p:nvSpPr>
          <p:cNvPr id="43" name="Eingekerbter Richtungspfeil 42"/>
          <p:cNvSpPr/>
          <p:nvPr/>
        </p:nvSpPr>
        <p:spPr>
          <a:xfrm>
            <a:off x="4757425" y="2462212"/>
            <a:ext cx="1314295" cy="540000"/>
          </a:xfrm>
          <a:prstGeom prst="chevron">
            <a:avLst>
              <a:gd name="adj" fmla="val 29225"/>
            </a:avLst>
          </a:prstGeom>
          <a:solidFill>
            <a:srgbClr val="2BA4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pPr algn="ctr" defTabSz="457200" fontAlgn="b">
              <a:spcBef>
                <a:spcPts val="0"/>
              </a:spcBef>
              <a:spcAft>
                <a:spcPts val="0"/>
              </a:spcAft>
            </a:pPr>
            <a:r>
              <a:rPr lang="de-DE" sz="1200" dirty="0" smtClean="0">
                <a:solidFill>
                  <a:prstClr val="white"/>
                </a:solidFill>
              </a:rPr>
              <a:t>Antragsstellung</a:t>
            </a:r>
          </a:p>
        </p:txBody>
      </p:sp>
      <p:cxnSp>
        <p:nvCxnSpPr>
          <p:cNvPr id="44" name="Gerade Verbindung mit Pfeil 43"/>
          <p:cNvCxnSpPr/>
          <p:nvPr/>
        </p:nvCxnSpPr>
        <p:spPr>
          <a:xfrm>
            <a:off x="4714023" y="3061126"/>
            <a:ext cx="0" cy="100194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feld 46"/>
          <p:cNvSpPr txBox="1"/>
          <p:nvPr/>
        </p:nvSpPr>
        <p:spPr>
          <a:xfrm>
            <a:off x="7897484" y="4316473"/>
            <a:ext cx="836340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 w="2222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sz="1200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Projekte 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sz="1200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umgesetzt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1064213" y="3336608"/>
            <a:ext cx="1087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sz="1200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4 M 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sz="1200" dirty="0" smtClean="0">
                <a:solidFill>
                  <a:srgbClr val="00B050"/>
                </a:solidFill>
                <a:latin typeface="Calibri"/>
                <a:ea typeface="+mn-ea"/>
                <a:cs typeface="+mn-cs"/>
              </a:rPr>
              <a:t>bzw. 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sz="1200" dirty="0" smtClean="0">
                <a:solidFill>
                  <a:srgbClr val="00B050"/>
                </a:solidFill>
                <a:latin typeface="Calibri"/>
                <a:ea typeface="+mn-ea"/>
                <a:cs typeface="+mn-cs"/>
              </a:rPr>
              <a:t>7 M</a:t>
            </a:r>
            <a:endParaRPr lang="de-DE" sz="1200" dirty="0">
              <a:solidFill>
                <a:srgbClr val="00B05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2520087" y="3322961"/>
            <a:ext cx="6178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sz="1200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3 M</a:t>
            </a:r>
            <a:endParaRPr lang="de-DE" sz="1200" dirty="0">
              <a:solidFill>
                <a:srgbClr val="00206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3741923" y="3319075"/>
            <a:ext cx="6178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sz="1200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5 M</a:t>
            </a:r>
            <a:endParaRPr lang="de-DE" sz="1200" dirty="0">
              <a:solidFill>
                <a:srgbClr val="00206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3" name="Textfeld 52"/>
          <p:cNvSpPr txBox="1"/>
          <p:nvPr/>
        </p:nvSpPr>
        <p:spPr>
          <a:xfrm>
            <a:off x="4945497" y="3314982"/>
            <a:ext cx="6178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sz="1200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2</a:t>
            </a:r>
            <a:r>
              <a:rPr lang="de-DE" sz="1200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 M</a:t>
            </a:r>
            <a:endParaRPr lang="de-DE" sz="1200" dirty="0">
              <a:solidFill>
                <a:srgbClr val="00206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4" name="Textfeld 53"/>
          <p:cNvSpPr txBox="1"/>
          <p:nvPr/>
        </p:nvSpPr>
        <p:spPr>
          <a:xfrm>
            <a:off x="6253256" y="3319512"/>
            <a:ext cx="6178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sz="1200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3 M</a:t>
            </a:r>
            <a:endParaRPr lang="de-DE" sz="1200" dirty="0">
              <a:solidFill>
                <a:srgbClr val="00206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1" name="Textfeld 60"/>
          <p:cNvSpPr txBox="1"/>
          <p:nvPr/>
        </p:nvSpPr>
        <p:spPr>
          <a:xfrm>
            <a:off x="7438961" y="3320367"/>
            <a:ext cx="6178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sz="1200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36 M</a:t>
            </a:r>
            <a:endParaRPr lang="de-DE" sz="1200" dirty="0">
              <a:solidFill>
                <a:srgbClr val="00206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6915174" y="4314486"/>
            <a:ext cx="945424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 w="2222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sz="1200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Start Umsetzung</a:t>
            </a:r>
          </a:p>
        </p:txBody>
      </p:sp>
      <p:sp>
        <p:nvSpPr>
          <p:cNvPr id="75" name="Textfeld 74"/>
          <p:cNvSpPr txBox="1"/>
          <p:nvPr/>
        </p:nvSpPr>
        <p:spPr>
          <a:xfrm>
            <a:off x="249610" y="4316473"/>
            <a:ext cx="1220396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 w="2222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sz="1200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Veröffentlichung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1200" dirty="0">
              <a:solidFill>
                <a:srgbClr val="00206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2" name="Textfeld 51"/>
          <p:cNvSpPr txBox="1"/>
          <p:nvPr/>
        </p:nvSpPr>
        <p:spPr>
          <a:xfrm>
            <a:off x="332542" y="4947001"/>
            <a:ext cx="108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sz="1200" b="1" dirty="0" smtClean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16.11.2016</a:t>
            </a:r>
            <a:endParaRPr lang="de-DE" sz="1200" b="1" dirty="0">
              <a:solidFill>
                <a:srgbClr val="FF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2" name="Textfeld 61"/>
          <p:cNvSpPr txBox="1"/>
          <p:nvPr/>
        </p:nvSpPr>
        <p:spPr>
          <a:xfrm>
            <a:off x="1405492" y="4892040"/>
            <a:ext cx="1114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sz="1200" dirty="0" smtClean="0">
                <a:solidFill>
                  <a:srgbClr val="002060"/>
                </a:solidFill>
                <a:latin typeface="Calibri"/>
              </a:rPr>
              <a:t>16.03.2017</a:t>
            </a:r>
            <a:endParaRPr lang="de-DE" sz="1200" dirty="0">
              <a:solidFill>
                <a:srgbClr val="00206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3" name="Textfeld 62"/>
          <p:cNvSpPr txBox="1"/>
          <p:nvPr/>
        </p:nvSpPr>
        <p:spPr>
          <a:xfrm>
            <a:off x="2702215" y="4892040"/>
            <a:ext cx="108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sz="1200" dirty="0" smtClean="0">
                <a:solidFill>
                  <a:srgbClr val="002060"/>
                </a:solidFill>
                <a:latin typeface="Calibri"/>
              </a:rPr>
              <a:t>27. KW/2017</a:t>
            </a:r>
            <a:endParaRPr lang="de-DE" sz="12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64" name="Textfeld 63"/>
          <p:cNvSpPr txBox="1"/>
          <p:nvPr/>
        </p:nvSpPr>
        <p:spPr>
          <a:xfrm>
            <a:off x="3836276" y="4881057"/>
            <a:ext cx="12136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sz="1200" dirty="0" smtClean="0">
                <a:solidFill>
                  <a:srgbClr val="002060"/>
                </a:solidFill>
                <a:latin typeface="Calibri"/>
              </a:rPr>
              <a:t>Mitte 11/2017</a:t>
            </a:r>
            <a:endParaRPr lang="de-DE" sz="12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65" name="Textfeld 64"/>
          <p:cNvSpPr txBox="1"/>
          <p:nvPr/>
        </p:nvSpPr>
        <p:spPr>
          <a:xfrm>
            <a:off x="4992359" y="4890693"/>
            <a:ext cx="12136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sz="1200" dirty="0" smtClean="0">
                <a:solidFill>
                  <a:srgbClr val="002060"/>
                </a:solidFill>
                <a:latin typeface="Calibri"/>
              </a:rPr>
              <a:t>Mitte 01/2018</a:t>
            </a:r>
            <a:endParaRPr lang="de-DE" sz="12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66" name="Textfeld 65"/>
          <p:cNvSpPr txBox="1"/>
          <p:nvPr/>
        </p:nvSpPr>
        <p:spPr>
          <a:xfrm>
            <a:off x="6020753" y="4890693"/>
            <a:ext cx="10890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sz="1200" dirty="0" smtClean="0">
                <a:solidFill>
                  <a:srgbClr val="002060"/>
                </a:solidFill>
                <a:latin typeface="Calibri"/>
              </a:rPr>
              <a:t>Mitte 04/2018</a:t>
            </a:r>
            <a:endParaRPr lang="de-DE" sz="12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67" name="Textfeld 66"/>
          <p:cNvSpPr txBox="1"/>
          <p:nvPr/>
        </p:nvSpPr>
        <p:spPr>
          <a:xfrm>
            <a:off x="7074359" y="4889294"/>
            <a:ext cx="785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sz="1200" dirty="0" smtClean="0">
                <a:solidFill>
                  <a:srgbClr val="002060"/>
                </a:solidFill>
                <a:latin typeface="Calibri"/>
              </a:rPr>
              <a:t>05/2018</a:t>
            </a:r>
            <a:endParaRPr lang="de-DE" sz="12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7925129" y="4895120"/>
            <a:ext cx="805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sz="1200" dirty="0" smtClean="0">
                <a:solidFill>
                  <a:srgbClr val="002060"/>
                </a:solidFill>
                <a:latin typeface="Calibri"/>
              </a:rPr>
              <a:t>04/2021</a:t>
            </a:r>
            <a:endParaRPr lang="de-DE" sz="12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76" name="Textfeld 75"/>
          <p:cNvSpPr txBox="1"/>
          <p:nvPr/>
        </p:nvSpPr>
        <p:spPr>
          <a:xfrm>
            <a:off x="1405803" y="5096484"/>
            <a:ext cx="11853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sz="1200" dirty="0" smtClean="0">
                <a:solidFill>
                  <a:srgbClr val="00B050"/>
                </a:solidFill>
                <a:latin typeface="Calibri"/>
              </a:rPr>
              <a:t>22.06.2017</a:t>
            </a:r>
            <a:endParaRPr lang="de-DE" sz="1200" dirty="0">
              <a:solidFill>
                <a:srgbClr val="00B050"/>
              </a:solidFill>
              <a:latin typeface="Calibri"/>
            </a:endParaRPr>
          </a:p>
        </p:txBody>
      </p:sp>
      <p:sp>
        <p:nvSpPr>
          <p:cNvPr id="77" name="Textfeld 76"/>
          <p:cNvSpPr txBox="1"/>
          <p:nvPr/>
        </p:nvSpPr>
        <p:spPr>
          <a:xfrm>
            <a:off x="2702526" y="5096484"/>
            <a:ext cx="108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sz="1200" dirty="0" smtClean="0">
                <a:solidFill>
                  <a:srgbClr val="00B050"/>
                </a:solidFill>
                <a:latin typeface="Calibri"/>
              </a:rPr>
              <a:t>Mitte 09/2017</a:t>
            </a:r>
            <a:endParaRPr lang="de-DE" sz="1200" dirty="0">
              <a:solidFill>
                <a:srgbClr val="00B050"/>
              </a:solidFill>
              <a:latin typeface="Calibri"/>
            </a:endParaRPr>
          </a:p>
        </p:txBody>
      </p:sp>
      <p:sp>
        <p:nvSpPr>
          <p:cNvPr id="78" name="Textfeld 77"/>
          <p:cNvSpPr txBox="1"/>
          <p:nvPr/>
        </p:nvSpPr>
        <p:spPr>
          <a:xfrm>
            <a:off x="3836587" y="5085501"/>
            <a:ext cx="12136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sz="1200" dirty="0" smtClean="0">
                <a:solidFill>
                  <a:srgbClr val="00B050"/>
                </a:solidFill>
                <a:latin typeface="Calibri"/>
              </a:rPr>
              <a:t>Mitte 02/2018</a:t>
            </a:r>
            <a:endParaRPr lang="de-DE" sz="1200" dirty="0">
              <a:solidFill>
                <a:srgbClr val="00B050"/>
              </a:solidFill>
              <a:latin typeface="Calibri"/>
            </a:endParaRPr>
          </a:p>
        </p:txBody>
      </p:sp>
      <p:sp>
        <p:nvSpPr>
          <p:cNvPr id="79" name="Textfeld 78"/>
          <p:cNvSpPr txBox="1"/>
          <p:nvPr/>
        </p:nvSpPr>
        <p:spPr>
          <a:xfrm>
            <a:off x="4992670" y="5095137"/>
            <a:ext cx="12136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sz="1200" dirty="0" smtClean="0">
                <a:solidFill>
                  <a:srgbClr val="00B050"/>
                </a:solidFill>
                <a:latin typeface="Calibri"/>
              </a:rPr>
              <a:t>Mitte 04/2018</a:t>
            </a:r>
            <a:endParaRPr lang="de-DE" sz="1200" dirty="0">
              <a:solidFill>
                <a:srgbClr val="00B050"/>
              </a:solidFill>
              <a:latin typeface="Calibri"/>
            </a:endParaRPr>
          </a:p>
        </p:txBody>
      </p:sp>
      <p:sp>
        <p:nvSpPr>
          <p:cNvPr id="80" name="Textfeld 79"/>
          <p:cNvSpPr txBox="1"/>
          <p:nvPr/>
        </p:nvSpPr>
        <p:spPr>
          <a:xfrm>
            <a:off x="6021064" y="5095137"/>
            <a:ext cx="10890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sz="1200" dirty="0" smtClean="0">
                <a:solidFill>
                  <a:srgbClr val="00B050"/>
                </a:solidFill>
                <a:latin typeface="Calibri"/>
              </a:rPr>
              <a:t>Mitte 07/2018</a:t>
            </a:r>
            <a:endParaRPr lang="de-DE" sz="1200" dirty="0">
              <a:solidFill>
                <a:srgbClr val="00B050"/>
              </a:solidFill>
              <a:latin typeface="Calibri"/>
            </a:endParaRPr>
          </a:p>
        </p:txBody>
      </p:sp>
      <p:sp>
        <p:nvSpPr>
          <p:cNvPr id="81" name="Textfeld 80"/>
          <p:cNvSpPr txBox="1"/>
          <p:nvPr/>
        </p:nvSpPr>
        <p:spPr>
          <a:xfrm>
            <a:off x="7074670" y="5093738"/>
            <a:ext cx="785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sz="1200" dirty="0" smtClean="0">
                <a:solidFill>
                  <a:srgbClr val="00B050"/>
                </a:solidFill>
                <a:latin typeface="Calibri"/>
              </a:rPr>
              <a:t>08/2018</a:t>
            </a:r>
            <a:endParaRPr lang="de-DE" sz="1200" dirty="0">
              <a:solidFill>
                <a:srgbClr val="00B050"/>
              </a:solidFill>
              <a:latin typeface="Calibri"/>
            </a:endParaRPr>
          </a:p>
        </p:txBody>
      </p:sp>
      <p:sp>
        <p:nvSpPr>
          <p:cNvPr id="82" name="Textfeld 81"/>
          <p:cNvSpPr txBox="1"/>
          <p:nvPr/>
        </p:nvSpPr>
        <p:spPr>
          <a:xfrm>
            <a:off x="7925440" y="5099564"/>
            <a:ext cx="805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sz="1200" dirty="0" smtClean="0">
                <a:solidFill>
                  <a:srgbClr val="00B050"/>
                </a:solidFill>
                <a:latin typeface="Calibri"/>
              </a:rPr>
              <a:t>07/2021</a:t>
            </a:r>
            <a:endParaRPr lang="de-DE" sz="1200" dirty="0">
              <a:solidFill>
                <a:srgbClr val="00B050"/>
              </a:solidFill>
              <a:latin typeface="Calibri"/>
            </a:endParaRPr>
          </a:p>
        </p:txBody>
      </p:sp>
      <p:sp>
        <p:nvSpPr>
          <p:cNvPr id="84" name="Inhaltsplatzhalter 8"/>
          <p:cNvSpPr txBox="1">
            <a:spLocks/>
          </p:cNvSpPr>
          <p:nvPr/>
        </p:nvSpPr>
        <p:spPr>
          <a:xfrm>
            <a:off x="457200" y="1006457"/>
            <a:ext cx="8229600" cy="648000"/>
          </a:xfrm>
          <a:prstGeom prst="wedgeRoundRectCallout">
            <a:avLst>
              <a:gd name="adj1" fmla="val 15169"/>
              <a:gd name="adj2" fmla="val 14180"/>
              <a:gd name="adj3" fmla="val 16667"/>
            </a:avLst>
          </a:prstGeom>
          <a:solidFill>
            <a:srgbClr val="002060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lt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de-DE" sz="3600" dirty="0" smtClean="0">
                <a:latin typeface="+mn-lt"/>
              </a:rPr>
              <a:t>Wann?</a:t>
            </a:r>
            <a:endParaRPr lang="de-DE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9101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4975" y="1663809"/>
            <a:ext cx="8318500" cy="4500575"/>
          </a:xfrm>
        </p:spPr>
        <p:txBody>
          <a:bodyPr/>
          <a:lstStyle/>
          <a:p>
            <a:pPr marL="400050" lvl="1" indent="0">
              <a:spcBef>
                <a:spcPts val="0"/>
              </a:spcBef>
              <a:buClr>
                <a:srgbClr val="F29400"/>
              </a:buClr>
              <a:buSzPct val="70000"/>
              <a:buNone/>
            </a:pPr>
            <a:r>
              <a:rPr lang="de-DE" altLang="de-DE" sz="2000" dirty="0" smtClean="0">
                <a:solidFill>
                  <a:srgbClr val="E47823"/>
                </a:solidFill>
              </a:rPr>
              <a:t>Unterlagen:</a:t>
            </a:r>
            <a:endParaRPr lang="de-DE" altLang="de-DE" sz="2000" dirty="0" smtClean="0">
              <a:solidFill>
                <a:srgbClr val="E47823"/>
              </a:solidFill>
              <a:hlinkClick r:id="rId3"/>
            </a:endParaRPr>
          </a:p>
          <a:p>
            <a:pPr marL="400050" lvl="1" indent="0">
              <a:spcBef>
                <a:spcPts val="0"/>
              </a:spcBef>
              <a:buClr>
                <a:srgbClr val="F29400"/>
              </a:buClr>
              <a:buSzPct val="70000"/>
              <a:buNone/>
            </a:pPr>
            <a:r>
              <a:rPr lang="de-DE" altLang="de-DE" sz="20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https</a:t>
            </a:r>
            <a:r>
              <a:rPr lang="de-DE" altLang="de-DE" sz="2000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://</a:t>
            </a:r>
            <a:r>
              <a:rPr lang="de-DE" altLang="de-DE" sz="20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www.leitmarktagentur.nrw/klimaschutz/kommunalerklimaschutz</a:t>
            </a:r>
            <a:endParaRPr lang="de-DE" altLang="de-DE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00050" lvl="1" indent="0">
              <a:spcBef>
                <a:spcPts val="0"/>
              </a:spcBef>
              <a:buClr>
                <a:srgbClr val="F29400"/>
              </a:buClr>
              <a:buSzPct val="70000"/>
              <a:buNone/>
            </a:pPr>
            <a:endParaRPr lang="de-DE" altLang="de-DE" sz="2000" dirty="0" smtClean="0">
              <a:solidFill>
                <a:srgbClr val="E47823"/>
              </a:solidFill>
            </a:endParaRPr>
          </a:p>
          <a:p>
            <a:pPr marL="400050" lvl="1" indent="0">
              <a:spcBef>
                <a:spcPts val="0"/>
              </a:spcBef>
              <a:buClr>
                <a:srgbClr val="F29400"/>
              </a:buClr>
              <a:buSzPct val="70000"/>
              <a:buNone/>
            </a:pPr>
            <a:endParaRPr lang="de-DE" altLang="de-DE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00050" lvl="1" indent="0">
              <a:spcBef>
                <a:spcPts val="0"/>
              </a:spcBef>
              <a:buClr>
                <a:srgbClr val="F29400"/>
              </a:buClr>
              <a:buSzPct val="70000"/>
              <a:buNone/>
            </a:pPr>
            <a:endParaRPr lang="de-DE" altLang="de-DE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00050" lvl="1" indent="0">
              <a:spcBef>
                <a:spcPts val="0"/>
              </a:spcBef>
              <a:buClr>
                <a:srgbClr val="F29400"/>
              </a:buClr>
              <a:buSzPct val="70000"/>
              <a:buNone/>
            </a:pPr>
            <a:endParaRPr lang="de-DE" altLang="de-DE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00050" lvl="1" indent="0">
              <a:spcBef>
                <a:spcPts val="0"/>
              </a:spcBef>
              <a:buClr>
                <a:srgbClr val="F29400"/>
              </a:buClr>
              <a:buSzPct val="70000"/>
              <a:buNone/>
            </a:pPr>
            <a:endParaRPr lang="de-DE" altLang="de-DE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00050" lvl="1" indent="0">
              <a:spcBef>
                <a:spcPts val="0"/>
              </a:spcBef>
              <a:buClr>
                <a:srgbClr val="F29400"/>
              </a:buClr>
              <a:buSzPct val="70000"/>
              <a:buNone/>
            </a:pPr>
            <a:endParaRPr lang="de-DE" altLang="de-DE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00050" lvl="1" indent="0">
              <a:spcBef>
                <a:spcPts val="0"/>
              </a:spcBef>
              <a:buClr>
                <a:srgbClr val="F29400"/>
              </a:buClr>
              <a:buSzPct val="70000"/>
              <a:buNone/>
            </a:pPr>
            <a:endParaRPr lang="de-DE" altLang="de-DE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00050" lvl="2" indent="0">
              <a:buClr>
                <a:srgbClr val="F29400"/>
              </a:buClr>
              <a:buSzPct val="70000"/>
              <a:buNone/>
            </a:pPr>
            <a:endParaRPr lang="de-DE" altLang="de-DE" sz="2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00050" lvl="2" indent="0">
              <a:buClr>
                <a:srgbClr val="F29400"/>
              </a:buClr>
              <a:buSzPct val="70000"/>
              <a:buNone/>
            </a:pPr>
            <a:endParaRPr lang="de-DE" altLang="de-DE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00050" lvl="2" indent="0">
              <a:buClr>
                <a:srgbClr val="F29400"/>
              </a:buClr>
              <a:buSzPct val="70000"/>
              <a:buNone/>
            </a:pPr>
            <a:endParaRPr lang="de-DE" altLang="de-DE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00050" lvl="2" indent="0">
              <a:spcAft>
                <a:spcPts val="1200"/>
              </a:spcAft>
              <a:buClr>
                <a:srgbClr val="F29400"/>
              </a:buClr>
              <a:buSzPct val="70000"/>
              <a:buNone/>
            </a:pPr>
            <a:endParaRPr lang="de-DE" altLang="de-DE" sz="2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00050" lvl="2" indent="0">
              <a:spcAft>
                <a:spcPts val="1200"/>
              </a:spcAft>
              <a:buClr>
                <a:srgbClr val="F29400"/>
              </a:buClr>
              <a:buSzPct val="70000"/>
              <a:buNone/>
            </a:pPr>
            <a:endParaRPr lang="de-DE" altLang="de-DE" sz="2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7631211" y="6442710"/>
            <a:ext cx="9849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de-DE" sz="1000" dirty="0">
                <a:solidFill>
                  <a:srgbClr val="FFFFFF">
                    <a:lumMod val="65000"/>
                  </a:srgbClr>
                </a:solidFill>
                <a:ea typeface="ＭＳ Ｐゴシック" pitchFamily="-72" charset="-128"/>
              </a:rPr>
              <a:t>Folie </a:t>
            </a:r>
            <a:fld id="{DD30D484-D24F-4328-9724-F3455D8327CD}" type="slidenum">
              <a:rPr lang="de-DE" sz="1000">
                <a:solidFill>
                  <a:srgbClr val="FFFFFF">
                    <a:lumMod val="65000"/>
                  </a:srgbClr>
                </a:solidFill>
                <a:ea typeface="ＭＳ Ｐゴシック" pitchFamily="-72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de-DE" sz="1000" dirty="0">
              <a:solidFill>
                <a:srgbClr val="FFFFFF">
                  <a:lumMod val="65000"/>
                </a:srgbClr>
              </a:solidFill>
              <a:ea typeface="ＭＳ Ｐゴシック" pitchFamily="-72" charset="-128"/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942975" y="1038179"/>
            <a:ext cx="7248526" cy="69576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>
                <a:solidFill>
                  <a:srgbClr val="002680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spcAft>
                <a:spcPts val="1800"/>
              </a:spcAft>
            </a:pPr>
            <a:r>
              <a:rPr lang="de-DE" dirty="0" smtClean="0">
                <a:solidFill>
                  <a:srgbClr val="002060"/>
                </a:solidFill>
              </a:rPr>
              <a:t>Weitere Informationen / Kontakte</a:t>
            </a:r>
            <a:endParaRPr lang="de-DE" sz="2000" dirty="0">
              <a:solidFill>
                <a:srgbClr val="002060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33" y="2733780"/>
            <a:ext cx="1943092" cy="1457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feld 8"/>
          <p:cNvSpPr txBox="1"/>
          <p:nvPr/>
        </p:nvSpPr>
        <p:spPr>
          <a:xfrm>
            <a:off x="959933" y="4530440"/>
            <a:ext cx="192613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Peter Funken</a:t>
            </a:r>
          </a:p>
          <a:p>
            <a:r>
              <a:rPr lang="de-DE" sz="1400" u="sng" dirty="0">
                <a:hlinkClick r:id="rId5"/>
              </a:rPr>
              <a:t>p.funken@fz-juelich.de</a:t>
            </a:r>
            <a:r>
              <a:rPr lang="de-DE" sz="1400" dirty="0"/>
              <a:t> </a:t>
            </a:r>
          </a:p>
          <a:p>
            <a:r>
              <a:rPr lang="de-DE" sz="1400" dirty="0"/>
              <a:t>Tel.: </a:t>
            </a:r>
            <a:r>
              <a:rPr lang="de-DE" sz="1400" dirty="0" smtClean="0"/>
              <a:t>02461-690-507</a:t>
            </a:r>
            <a:endParaRPr lang="de-DE" sz="1400" dirty="0"/>
          </a:p>
        </p:txBody>
      </p:sp>
      <p:sp>
        <p:nvSpPr>
          <p:cNvPr id="10" name="Rechteck 9"/>
          <p:cNvSpPr/>
          <p:nvPr/>
        </p:nvSpPr>
        <p:spPr>
          <a:xfrm>
            <a:off x="959932" y="5455605"/>
            <a:ext cx="239665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Britta Schemm</a:t>
            </a:r>
          </a:p>
          <a:p>
            <a:r>
              <a:rPr lang="de-DE" sz="1400" u="sng" dirty="0">
                <a:hlinkClick r:id="rId6"/>
              </a:rPr>
              <a:t>b.schemm@fz-juelich.de</a:t>
            </a:r>
            <a:r>
              <a:rPr lang="de-DE" sz="1400" dirty="0"/>
              <a:t> </a:t>
            </a:r>
          </a:p>
          <a:p>
            <a:r>
              <a:rPr lang="de-DE" sz="1400" dirty="0"/>
              <a:t>Tel.: </a:t>
            </a:r>
            <a:r>
              <a:rPr lang="de-DE" sz="1400" dirty="0" smtClean="0"/>
              <a:t>02461-690-689</a:t>
            </a:r>
            <a:endParaRPr lang="de-DE" sz="1400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959" y="2733780"/>
            <a:ext cx="2237241" cy="3362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767" y="2733780"/>
            <a:ext cx="3232683" cy="3697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Geschweifte Klammer rechts 11"/>
          <p:cNvSpPr/>
          <p:nvPr/>
        </p:nvSpPr>
        <p:spPr>
          <a:xfrm>
            <a:off x="7122370" y="3935762"/>
            <a:ext cx="449796" cy="216024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538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Vielen Dank!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2346388" y="3262184"/>
            <a:ext cx="6473762" cy="3335168"/>
          </a:xfrm>
        </p:spPr>
        <p:txBody>
          <a:bodyPr>
            <a:normAutofit/>
          </a:bodyPr>
          <a:lstStyle/>
          <a:p>
            <a:r>
              <a:rPr lang="de-DE" b="1" dirty="0" smtClean="0"/>
              <a:t>Julian Rosin</a:t>
            </a:r>
          </a:p>
          <a:p>
            <a:r>
              <a:rPr lang="de-DE" sz="1400" dirty="0" smtClean="0"/>
              <a:t>Referat VII-2  </a:t>
            </a:r>
            <a:r>
              <a:rPr lang="de-DE" sz="1400" dirty="0"/>
              <a:t>Klimaschutz und Energiestrategien, Cluster </a:t>
            </a:r>
            <a:r>
              <a:rPr lang="de-DE" sz="1400" dirty="0" err="1"/>
              <a:t>EnergieRegion.NRW</a:t>
            </a:r>
            <a:r>
              <a:rPr lang="de-DE" sz="1400" dirty="0"/>
              <a:t>, </a:t>
            </a:r>
            <a:r>
              <a:rPr lang="de-DE" sz="1400" dirty="0" err="1" smtClean="0"/>
              <a:t>EnergieAgentur.NRW</a:t>
            </a:r>
            <a:r>
              <a:rPr lang="de-DE" sz="1400" dirty="0" smtClean="0"/>
              <a:t>, Koordinierung </a:t>
            </a:r>
            <a:r>
              <a:rPr lang="de-DE" sz="1400" dirty="0"/>
              <a:t>Klimaschutzplan NRW </a:t>
            </a:r>
            <a:endParaRPr lang="de-DE" sz="1400" dirty="0" smtClean="0"/>
          </a:p>
          <a:p>
            <a:r>
              <a:rPr lang="de-DE" sz="1400" dirty="0"/>
              <a:t> </a:t>
            </a:r>
          </a:p>
          <a:p>
            <a:r>
              <a:rPr lang="de-DE" sz="1400" dirty="0"/>
              <a:t>Ministerium für Klimaschutz, Umwelt, </a:t>
            </a:r>
            <a:r>
              <a:rPr lang="de-DE" sz="1400" dirty="0" smtClean="0"/>
              <a:t>Landwirtschaft, Natur- </a:t>
            </a:r>
            <a:r>
              <a:rPr lang="de-DE" sz="1400" dirty="0"/>
              <a:t>und Verbraucherschutz des Landes Nordrhein-Westfalen </a:t>
            </a:r>
          </a:p>
          <a:p>
            <a:r>
              <a:rPr lang="de-DE" sz="1400" dirty="0" err="1"/>
              <a:t>Schwannstraße</a:t>
            </a:r>
            <a:r>
              <a:rPr lang="de-DE" sz="1400" dirty="0"/>
              <a:t> 3</a:t>
            </a:r>
          </a:p>
          <a:p>
            <a:r>
              <a:rPr lang="de-DE" sz="1400" dirty="0"/>
              <a:t>40476 Düsseldorf</a:t>
            </a:r>
          </a:p>
          <a:p>
            <a:r>
              <a:rPr lang="de-DE" sz="1400" dirty="0"/>
              <a:t> </a:t>
            </a:r>
          </a:p>
          <a:p>
            <a:r>
              <a:rPr lang="de-DE" sz="1400" dirty="0"/>
              <a:t>Tel. </a:t>
            </a:r>
            <a:r>
              <a:rPr lang="de-DE" sz="1400" dirty="0" smtClean="0"/>
              <a:t>0211-4566-1426</a:t>
            </a:r>
            <a:endParaRPr lang="de-DE" sz="1400" dirty="0"/>
          </a:p>
          <a:p>
            <a:r>
              <a:rPr lang="de-DE" sz="1400" dirty="0" smtClean="0"/>
              <a:t>julian.rosin@mkulnv.nrw.de</a:t>
            </a:r>
            <a:endParaRPr lang="de-DE" sz="1400" dirty="0"/>
          </a:p>
          <a:p>
            <a:r>
              <a:rPr lang="de-DE" sz="1400" dirty="0" smtClean="0"/>
              <a:t>www.klima.nrw.de </a:t>
            </a:r>
            <a:endParaRPr lang="de-DE" sz="1400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9F0E-D598-4663-A539-61FC9CDF2DCD}" type="slidenum"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</a:t>
            </a:fld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69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8026082" y="6435174"/>
            <a:ext cx="598488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de-DE" sz="1000" dirty="0">
                <a:solidFill>
                  <a:schemeClr val="bg1">
                    <a:lumMod val="65000"/>
                  </a:schemeClr>
                </a:solidFill>
              </a:rPr>
              <a:t>Folie </a:t>
            </a:r>
            <a:fld id="{9E03967D-DB83-4EFB-800C-23803483452A}" type="slidenum">
              <a:rPr lang="de-DE" sz="1000" smtClean="0">
                <a:solidFill>
                  <a:schemeClr val="bg1">
                    <a:lumMod val="65000"/>
                  </a:schemeClr>
                </a:solidFill>
              </a:rPr>
              <a:t>2</a:t>
            </a:fld>
            <a:endParaRPr lang="de-DE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5188550" y="1383580"/>
            <a:ext cx="1980000" cy="1260000"/>
          </a:xfrm>
          <a:prstGeom prst="wedgeRoundRectCallout">
            <a:avLst>
              <a:gd name="adj1" fmla="val -60932"/>
              <a:gd name="adj2" fmla="val 112594"/>
              <a:gd name="adj3" fmla="val 16667"/>
            </a:avLst>
          </a:prstGeom>
          <a:solidFill>
            <a:srgbClr val="E751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de-DE" sz="3600" dirty="0" smtClean="0">
                <a:latin typeface="+mn-lt"/>
              </a:rPr>
              <a:t>Warum?</a:t>
            </a:r>
            <a:endParaRPr lang="de-DE" sz="3600" dirty="0">
              <a:latin typeface="+mn-lt"/>
            </a:endParaRPr>
          </a:p>
        </p:txBody>
      </p:sp>
      <p:sp>
        <p:nvSpPr>
          <p:cNvPr id="10" name="Inhaltsplatzhalter 8"/>
          <p:cNvSpPr txBox="1">
            <a:spLocks/>
          </p:cNvSpPr>
          <p:nvPr/>
        </p:nvSpPr>
        <p:spPr>
          <a:xfrm>
            <a:off x="1950050" y="1383580"/>
            <a:ext cx="1980000" cy="1260000"/>
          </a:xfrm>
          <a:prstGeom prst="wedgeRoundRectCallout">
            <a:avLst>
              <a:gd name="adj1" fmla="val 53016"/>
              <a:gd name="adj2" fmla="val 110124"/>
              <a:gd name="adj3" fmla="val 16667"/>
            </a:avLst>
          </a:prstGeom>
          <a:solidFill>
            <a:srgbClr val="003064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lt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de-DE" sz="3600" dirty="0" smtClean="0">
                <a:latin typeface="+mn-lt"/>
              </a:rPr>
              <a:t>Wann?</a:t>
            </a:r>
            <a:endParaRPr lang="de-DE" sz="3600" dirty="0">
              <a:latin typeface="+mn-lt"/>
            </a:endParaRPr>
          </a:p>
        </p:txBody>
      </p:sp>
      <p:sp>
        <p:nvSpPr>
          <p:cNvPr id="11" name="Inhaltsplatzhalter 8"/>
          <p:cNvSpPr txBox="1">
            <a:spLocks/>
          </p:cNvSpPr>
          <p:nvPr/>
        </p:nvSpPr>
        <p:spPr>
          <a:xfrm>
            <a:off x="6462338" y="4195874"/>
            <a:ext cx="1980000" cy="1260000"/>
          </a:xfrm>
          <a:prstGeom prst="wedgeRoundRectCallout">
            <a:avLst>
              <a:gd name="adj1" fmla="val -117847"/>
              <a:gd name="adj2" fmla="val -61677"/>
              <a:gd name="adj3" fmla="val 16667"/>
            </a:avLst>
          </a:prstGeom>
          <a:solidFill>
            <a:srgbClr val="F29400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lt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3600" dirty="0" smtClean="0">
                <a:latin typeface="+mn-lt"/>
              </a:rPr>
              <a:t>Was?</a:t>
            </a:r>
            <a:endParaRPr lang="de-DE" sz="3600" dirty="0">
              <a:latin typeface="+mn-lt"/>
            </a:endParaRPr>
          </a:p>
        </p:txBody>
      </p:sp>
      <p:sp>
        <p:nvSpPr>
          <p:cNvPr id="12" name="Inhaltsplatzhalter 8"/>
          <p:cNvSpPr txBox="1">
            <a:spLocks/>
          </p:cNvSpPr>
          <p:nvPr/>
        </p:nvSpPr>
        <p:spPr>
          <a:xfrm>
            <a:off x="3720408" y="5067299"/>
            <a:ext cx="1980000" cy="1260000"/>
          </a:xfrm>
          <a:prstGeom prst="wedgeRoundRectCallout">
            <a:avLst>
              <a:gd name="adj1" fmla="val -6016"/>
              <a:gd name="adj2" fmla="val -120213"/>
              <a:gd name="adj3" fmla="val 16667"/>
            </a:avLst>
          </a:prstGeom>
          <a:solidFill>
            <a:srgbClr val="B1C800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lt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3600" dirty="0" smtClean="0">
                <a:latin typeface="+mn-lt"/>
              </a:rPr>
              <a:t>Wer?</a:t>
            </a:r>
            <a:endParaRPr lang="de-DE" sz="3600" dirty="0">
              <a:latin typeface="+mn-lt"/>
            </a:endParaRPr>
          </a:p>
        </p:txBody>
      </p:sp>
      <p:sp>
        <p:nvSpPr>
          <p:cNvPr id="13" name="Inhaltsplatzhalter 8"/>
          <p:cNvSpPr txBox="1">
            <a:spLocks/>
          </p:cNvSpPr>
          <p:nvPr/>
        </p:nvSpPr>
        <p:spPr>
          <a:xfrm>
            <a:off x="693737" y="4195874"/>
            <a:ext cx="1980000" cy="1260000"/>
          </a:xfrm>
          <a:prstGeom prst="wedgeRoundRectCallout">
            <a:avLst>
              <a:gd name="adj1" fmla="val 114634"/>
              <a:gd name="adj2" fmla="val -60089"/>
              <a:gd name="adj3" fmla="val 16667"/>
            </a:avLst>
          </a:prstGeom>
          <a:solidFill>
            <a:srgbClr val="009EE0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lt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3600" dirty="0" smtClean="0">
                <a:latin typeface="+mn-lt"/>
              </a:rPr>
              <a:t>Wie?</a:t>
            </a:r>
            <a:endParaRPr lang="de-DE" sz="3600" dirty="0">
              <a:latin typeface="+mn-lt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2034576" y="3356870"/>
            <a:ext cx="50863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altLang="de-DE" sz="2800" b="1" dirty="0" smtClean="0">
                <a:solidFill>
                  <a:srgbClr val="002680"/>
                </a:solidFill>
              </a:rPr>
              <a:t>„</a:t>
            </a:r>
            <a:r>
              <a:rPr lang="de-DE" altLang="de-DE" sz="2800" b="1" dirty="0" err="1">
                <a:solidFill>
                  <a:srgbClr val="002060"/>
                </a:solidFill>
              </a:rPr>
              <a:t>KommunalerKlimaschutz.NRW</a:t>
            </a:r>
            <a:r>
              <a:rPr lang="de-DE" altLang="de-DE" sz="2800" b="1" dirty="0">
                <a:solidFill>
                  <a:srgbClr val="002060"/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26354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8018145" y="6430888"/>
            <a:ext cx="598488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de-DE" sz="1000" dirty="0">
                <a:solidFill>
                  <a:schemeClr val="bg1">
                    <a:lumMod val="65000"/>
                  </a:schemeClr>
                </a:solidFill>
              </a:rPr>
              <a:t>Folie </a:t>
            </a:r>
            <a:fld id="{9E03967D-DB83-4EFB-800C-23803483452A}" type="slidenum">
              <a:rPr lang="de-DE" sz="1000" smtClean="0">
                <a:solidFill>
                  <a:schemeClr val="bg1">
                    <a:lumMod val="65000"/>
                  </a:schemeClr>
                </a:solidFill>
              </a:rPr>
              <a:t>3</a:t>
            </a:fld>
            <a:endParaRPr lang="de-DE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Inhaltsplatzhalter 8"/>
          <p:cNvSpPr txBox="1">
            <a:spLocks noGrp="1"/>
          </p:cNvSpPr>
          <p:nvPr>
            <p:ph type="title"/>
          </p:nvPr>
        </p:nvSpPr>
        <p:spPr>
          <a:xfrm>
            <a:off x="463550" y="1006457"/>
            <a:ext cx="8229600" cy="648000"/>
          </a:xfrm>
          <a:prstGeom prst="wedgeRoundRectCallout">
            <a:avLst>
              <a:gd name="adj1" fmla="val 14243"/>
              <a:gd name="adj2" fmla="val 24469"/>
              <a:gd name="adj3" fmla="val 16667"/>
            </a:avLst>
          </a:prstGeom>
          <a:solidFill>
            <a:srgbClr val="E75112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lt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de-DE" sz="3600" dirty="0" smtClean="0">
                <a:latin typeface="+mn-lt"/>
              </a:rPr>
              <a:t>Warum? </a:t>
            </a:r>
            <a:endParaRPr lang="de-DE" sz="3600" dirty="0">
              <a:latin typeface="+mn-lt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04" y="3036065"/>
            <a:ext cx="4146909" cy="2707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Grafik 1"/>
          <p:cNvPicPr>
            <a:picLocks noChangeAspect="1"/>
          </p:cNvPicPr>
          <p:nvPr/>
        </p:nvPicPr>
        <p:blipFill>
          <a:blip r:embed="rId4"/>
          <a:srcRect t="-1515" b="1515"/>
          <a:stretch>
            <a:fillRect/>
          </a:stretch>
        </p:blipFill>
        <p:spPr bwMode="auto">
          <a:xfrm>
            <a:off x="4824068" y="3009900"/>
            <a:ext cx="3674533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3"/>
          <p:cNvSpPr txBox="1">
            <a:spLocks noChangeArrowheads="1"/>
          </p:cNvSpPr>
          <p:nvPr/>
        </p:nvSpPr>
        <p:spPr bwMode="auto">
          <a:xfrm rot="16200000">
            <a:off x="8151337" y="5276414"/>
            <a:ext cx="9001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800" dirty="0">
                <a:solidFill>
                  <a:srgbClr val="002060"/>
                </a:solidFill>
              </a:rPr>
              <a:t>Quelle: </a:t>
            </a:r>
            <a:r>
              <a:rPr lang="de-DE" sz="800" dirty="0" err="1">
                <a:solidFill>
                  <a:srgbClr val="002060"/>
                </a:solidFill>
              </a:rPr>
              <a:t>pixabay</a:t>
            </a:r>
            <a:endParaRPr lang="de-DE" sz="800" dirty="0">
              <a:solidFill>
                <a:srgbClr val="002060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641758" y="2019300"/>
            <a:ext cx="3754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rgbClr val="002060"/>
                </a:solidFill>
              </a:rPr>
              <a:t>1. Klimaschutz</a:t>
            </a:r>
          </a:p>
          <a:p>
            <a:pPr algn="ctr"/>
            <a:r>
              <a:rPr lang="de-DE" sz="2000" b="1" dirty="0" smtClean="0">
                <a:solidFill>
                  <a:srgbClr val="002060"/>
                </a:solidFill>
              </a:rPr>
              <a:t>Minderung von THG-Emissionen</a:t>
            </a:r>
            <a:endParaRPr lang="de-DE" sz="2000" b="1" dirty="0">
              <a:solidFill>
                <a:srgbClr val="00206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570413" y="2017375"/>
            <a:ext cx="406749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rgbClr val="002060"/>
                </a:solidFill>
              </a:rPr>
              <a:t>2. Klimaanpassung</a:t>
            </a:r>
            <a:br>
              <a:rPr lang="de-DE" sz="2000" b="1" dirty="0" smtClean="0">
                <a:solidFill>
                  <a:srgbClr val="002060"/>
                </a:solidFill>
              </a:rPr>
            </a:br>
            <a:r>
              <a:rPr lang="de-DE" sz="2000" b="1" dirty="0" smtClean="0">
                <a:solidFill>
                  <a:srgbClr val="002060"/>
                </a:solidFill>
              </a:rPr>
              <a:t>Minderung von Beeinträchtigungen</a:t>
            </a:r>
          </a:p>
          <a:p>
            <a:pPr algn="ctr"/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13" name="Textfeld 3"/>
          <p:cNvSpPr txBox="1">
            <a:spLocks noChangeArrowheads="1"/>
          </p:cNvSpPr>
          <p:nvPr/>
        </p:nvSpPr>
        <p:spPr bwMode="auto">
          <a:xfrm rot="16200000">
            <a:off x="4227513" y="5237879"/>
            <a:ext cx="9001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800" dirty="0">
                <a:solidFill>
                  <a:srgbClr val="002060"/>
                </a:solidFill>
              </a:rPr>
              <a:t>Quelle: </a:t>
            </a:r>
            <a:r>
              <a:rPr lang="de-DE" sz="800" dirty="0" smtClean="0">
                <a:solidFill>
                  <a:srgbClr val="002060"/>
                </a:solidFill>
              </a:rPr>
              <a:t>LANUV</a:t>
            </a:r>
            <a:endParaRPr lang="de-DE" sz="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37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8018145" y="6430888"/>
            <a:ext cx="598488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de-DE" sz="1000" dirty="0">
                <a:solidFill>
                  <a:schemeClr val="bg1">
                    <a:lumMod val="65000"/>
                  </a:schemeClr>
                </a:solidFill>
              </a:rPr>
              <a:t>Folie </a:t>
            </a:r>
            <a:fld id="{9E03967D-DB83-4EFB-800C-23803483452A}" type="slidenum">
              <a:rPr lang="de-DE" sz="1000" smtClean="0">
                <a:solidFill>
                  <a:schemeClr val="bg1">
                    <a:lumMod val="65000"/>
                  </a:schemeClr>
                </a:solidFill>
              </a:rPr>
              <a:t>4</a:t>
            </a:fld>
            <a:endParaRPr lang="de-DE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Inhaltsplatzhalter 8"/>
          <p:cNvSpPr txBox="1">
            <a:spLocks noGrp="1"/>
          </p:cNvSpPr>
          <p:nvPr>
            <p:ph type="title"/>
          </p:nvPr>
        </p:nvSpPr>
        <p:spPr>
          <a:xfrm>
            <a:off x="463550" y="1006457"/>
            <a:ext cx="8229600" cy="648000"/>
          </a:xfrm>
          <a:prstGeom prst="wedgeRoundRectCallout">
            <a:avLst>
              <a:gd name="adj1" fmla="val 14243"/>
              <a:gd name="adj2" fmla="val 24469"/>
              <a:gd name="adj3" fmla="val 16667"/>
            </a:avLst>
          </a:prstGeom>
          <a:solidFill>
            <a:srgbClr val="E75112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lt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de-DE" sz="3600" dirty="0" smtClean="0">
                <a:latin typeface="+mn-lt"/>
              </a:rPr>
              <a:t>Warum Kommunen? </a:t>
            </a:r>
            <a:endParaRPr lang="de-DE" sz="3600" dirty="0"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033" y="1799237"/>
            <a:ext cx="8229600" cy="3994052"/>
          </a:xfrm>
        </p:spPr>
        <p:txBody>
          <a:bodyPr/>
          <a:lstStyle/>
          <a:p>
            <a:pPr marL="0" indent="0">
              <a:buNone/>
            </a:pPr>
            <a:r>
              <a:rPr lang="de-DE" sz="2400" b="1" dirty="0" smtClean="0"/>
              <a:t>Kommunen sind wichtige Akteure, u.a. als</a:t>
            </a:r>
          </a:p>
          <a:p>
            <a:r>
              <a:rPr lang="de-DE" dirty="0" smtClean="0"/>
              <a:t>Eigentümerin von Gebäuden, insbesondere von Nichtwohn-Gebäuden wie Verwaltungsgebäude, Schulen, Sportstätten </a:t>
            </a:r>
            <a:br>
              <a:rPr lang="de-DE" dirty="0" smtClean="0"/>
            </a:br>
            <a:r>
              <a:rPr lang="de-DE" dirty="0" smtClean="0"/>
              <a:t>=&gt; Steuerung von Energieverbrauch (Strom, Wärme, Kälte, Beleuchtung)</a:t>
            </a:r>
            <a:br>
              <a:rPr lang="de-DE" dirty="0" smtClean="0"/>
            </a:br>
            <a:endParaRPr lang="de-DE" dirty="0" smtClean="0"/>
          </a:p>
          <a:p>
            <a:r>
              <a:rPr lang="de-DE" dirty="0" smtClean="0"/>
              <a:t>Planungsträgerin z.B. für die Ansiedlung von erneuerbare Energie-Anlagen =&gt; klimafreundliche Energieerzeugung, ggf. mit Stadtwerken</a:t>
            </a:r>
            <a:br>
              <a:rPr lang="de-DE" dirty="0" smtClean="0"/>
            </a:br>
            <a:endParaRPr lang="de-DE" dirty="0" smtClean="0"/>
          </a:p>
          <a:p>
            <a:r>
              <a:rPr lang="de-DE" dirty="0" smtClean="0"/>
              <a:t>Gestalterin von Verkehrsnetzen, von nachhaltigem </a:t>
            </a:r>
            <a:r>
              <a:rPr lang="de-DE" dirty="0"/>
              <a:t>ÖPNV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=&gt; einer klimagerechten Mobilität, ggf. mit Verkehrsbetrieben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sz="2400" dirty="0" smtClean="0">
                <a:sym typeface="Wingdings" panose="05000000000000000000" pitchFamily="2" charset="2"/>
              </a:rPr>
              <a:t> 	Ziel: </a:t>
            </a:r>
            <a:r>
              <a:rPr lang="de-DE" sz="2400" dirty="0" smtClean="0"/>
              <a:t>Klimaschutz </a:t>
            </a:r>
            <a:r>
              <a:rPr lang="de-DE" sz="2400" dirty="0"/>
              <a:t>und -anpassung sind </a:t>
            </a:r>
            <a:r>
              <a:rPr lang="de-DE" sz="2400" dirty="0" smtClean="0"/>
              <a:t>integrale</a:t>
            </a:r>
            <a:br>
              <a:rPr lang="de-DE" sz="2400" dirty="0" smtClean="0"/>
            </a:br>
            <a:r>
              <a:rPr lang="de-DE" sz="2400" dirty="0" smtClean="0"/>
              <a:t>	Bestandteile des </a:t>
            </a:r>
            <a:r>
              <a:rPr lang="de-DE" sz="2400" dirty="0"/>
              <a:t>kommunalen Verwaltungshandelns  </a:t>
            </a:r>
            <a:r>
              <a:rPr lang="de-DE" dirty="0"/>
              <a:t> 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13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Untertitel 2"/>
          <p:cNvSpPr txBox="1">
            <a:spLocks/>
          </p:cNvSpPr>
          <p:nvPr/>
        </p:nvSpPr>
        <p:spPr>
          <a:xfrm>
            <a:off x="457200" y="1882177"/>
            <a:ext cx="8154219" cy="399405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10000"/>
              </a:lnSpc>
              <a:spcBef>
                <a:spcPts val="1200"/>
              </a:spcBef>
              <a:buClr>
                <a:schemeClr val="accent6"/>
              </a:buClr>
              <a:buNone/>
            </a:pPr>
            <a:endParaRPr lang="de-DE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182563" indent="-182563">
              <a:lnSpc>
                <a:spcPct val="110000"/>
              </a:lnSpc>
              <a:spcBef>
                <a:spcPts val="1200"/>
              </a:spcBef>
              <a:buClr>
                <a:schemeClr val="accent6"/>
              </a:buClr>
            </a:pP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1" indent="0">
              <a:lnSpc>
                <a:spcPct val="110000"/>
              </a:lnSpc>
              <a:buClr>
                <a:schemeClr val="accent6"/>
              </a:buClr>
              <a:buNone/>
            </a:pPr>
            <a:endParaRPr lang="de-DE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182563" lvl="1" indent="-182563">
              <a:lnSpc>
                <a:spcPct val="110000"/>
              </a:lnSpc>
              <a:buClr>
                <a:schemeClr val="accent6"/>
              </a:buClr>
            </a:pP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638831" y="6442710"/>
            <a:ext cx="9849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de-DE" sz="1000" dirty="0">
                <a:solidFill>
                  <a:srgbClr val="FFFFFF">
                    <a:lumMod val="65000"/>
                  </a:srgbClr>
                </a:solidFill>
                <a:ea typeface="ＭＳ Ｐゴシック" pitchFamily="-72" charset="-128"/>
              </a:rPr>
              <a:t>Folie </a:t>
            </a:r>
            <a:fld id="{DD30D484-D24F-4328-9724-F3455D8327CD}" type="slidenum">
              <a:rPr lang="de-DE" sz="1000">
                <a:solidFill>
                  <a:srgbClr val="FFFFFF">
                    <a:lumMod val="65000"/>
                  </a:srgbClr>
                </a:solidFill>
                <a:ea typeface="ＭＳ Ｐゴシック" pitchFamily="-72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de-DE" sz="1000" dirty="0">
              <a:solidFill>
                <a:srgbClr val="FFFFFF">
                  <a:lumMod val="65000"/>
                </a:srgbClr>
              </a:solidFill>
              <a:ea typeface="ＭＳ Ｐゴシック" pitchFamily="-72" charset="-128"/>
            </a:endParaRPr>
          </a:p>
        </p:txBody>
      </p:sp>
      <p:sp>
        <p:nvSpPr>
          <p:cNvPr id="8" name="Inhaltsplatzhalter 8"/>
          <p:cNvSpPr txBox="1">
            <a:spLocks noGrp="1"/>
          </p:cNvSpPr>
          <p:nvPr>
            <p:ph type="title"/>
          </p:nvPr>
        </p:nvSpPr>
        <p:spPr>
          <a:xfrm>
            <a:off x="457200" y="1006457"/>
            <a:ext cx="8229600" cy="648000"/>
          </a:xfrm>
          <a:prstGeom prst="wedgeRoundRectCallout">
            <a:avLst>
              <a:gd name="adj1" fmla="val 15169"/>
              <a:gd name="adj2" fmla="val 14180"/>
              <a:gd name="adj3" fmla="val 16667"/>
            </a:avLst>
          </a:prstGeom>
          <a:solidFill>
            <a:srgbClr val="F29400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lt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de-DE" sz="3600" dirty="0" smtClean="0">
                <a:latin typeface="+mn-lt"/>
              </a:rPr>
              <a:t>Was? </a:t>
            </a:r>
            <a:endParaRPr lang="de-DE" sz="3600" dirty="0">
              <a:latin typeface="+mn-lt"/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199" y="1790097"/>
            <a:ext cx="8601076" cy="4667890"/>
          </a:xfrm>
        </p:spPr>
        <p:txBody>
          <a:bodyPr/>
          <a:lstStyle/>
          <a:p>
            <a:pPr marL="0" lvl="1" indent="0">
              <a:lnSpc>
                <a:spcPct val="110000"/>
              </a:lnSpc>
              <a:spcAft>
                <a:spcPts val="1200"/>
              </a:spcAft>
              <a:buClr>
                <a:schemeClr val="accent6"/>
              </a:buClr>
              <a:buNone/>
            </a:pPr>
            <a:endParaRPr lang="de-DE" sz="2000" b="1" dirty="0" smtClean="0">
              <a:solidFill>
                <a:srgbClr val="002060"/>
              </a:solidFill>
              <a:cs typeface="Arial"/>
            </a:endParaRPr>
          </a:p>
          <a:p>
            <a:pPr marL="542925" lvl="1" indent="-3619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+mj-lt"/>
              <a:buAutoNum type="arabicPeriod"/>
            </a:pPr>
            <a:r>
              <a:rPr lang="de-DE" sz="2000" dirty="0"/>
              <a:t>Maßnahmenkombination: keine Einzelmaßnahmen, Bewerbung mit einer </a:t>
            </a:r>
            <a:r>
              <a:rPr lang="de-DE" sz="2000" b="1" dirty="0"/>
              <a:t>Umsetzungsstrategie</a:t>
            </a:r>
          </a:p>
          <a:p>
            <a:pPr marL="542925" lvl="1" indent="-3619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+mj-lt"/>
              <a:buAutoNum type="arabicPeriod"/>
            </a:pPr>
            <a:r>
              <a:rPr lang="de-DE" sz="2000" dirty="0"/>
              <a:t>Systematischer Ansatz: auf Grundlage bestehender </a:t>
            </a:r>
            <a:r>
              <a:rPr lang="de-DE" sz="2000" dirty="0" smtClean="0"/>
              <a:t>Klimakonzepte (</a:t>
            </a:r>
            <a:r>
              <a:rPr lang="de-DE" sz="2000" b="1" dirty="0" smtClean="0"/>
              <a:t>Voraussetzung!) 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(160 </a:t>
            </a:r>
            <a:r>
              <a:rPr lang="de-DE" sz="2000" dirty="0"/>
              <a:t>Klimaschutzkonzepte, 115 Teilnehmer European </a:t>
            </a:r>
            <a:r>
              <a:rPr lang="de-DE" sz="2000" dirty="0" err="1"/>
              <a:t>Energy</a:t>
            </a:r>
            <a:r>
              <a:rPr lang="de-DE" sz="2000" dirty="0"/>
              <a:t> Award in NRW)</a:t>
            </a:r>
          </a:p>
          <a:p>
            <a:pPr marL="542925" lvl="1" indent="-3619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+mj-lt"/>
              <a:buAutoNum type="arabicPeriod"/>
            </a:pPr>
            <a:r>
              <a:rPr lang="de-DE" sz="2000" dirty="0"/>
              <a:t>Integrierter Ansatz: Klimaschutz  und </a:t>
            </a:r>
            <a:r>
              <a:rPr lang="de-DE" sz="2000" dirty="0" smtClean="0"/>
              <a:t>Klimaanpassung</a:t>
            </a:r>
            <a:br>
              <a:rPr lang="de-DE" sz="2000" dirty="0" smtClean="0"/>
            </a:br>
            <a:endParaRPr lang="de-DE" sz="2000" dirty="0"/>
          </a:p>
          <a:p>
            <a:pPr marL="542925" lvl="1" indent="-3619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+mj-lt"/>
              <a:buAutoNum type="arabicPeriod"/>
            </a:pPr>
            <a:r>
              <a:rPr lang="de-DE" sz="2000" dirty="0" smtClean="0">
                <a:cs typeface="Arial"/>
              </a:rPr>
              <a:t>Fördermittel</a:t>
            </a:r>
          </a:p>
          <a:p>
            <a:pPr marL="542925" lvl="1" indent="-3619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+mj-lt"/>
              <a:buAutoNum type="arabicPeriod"/>
            </a:pPr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209874"/>
              </p:ext>
            </p:extLst>
          </p:nvPr>
        </p:nvGraphicFramePr>
        <p:xfrm>
          <a:off x="3061333" y="4949827"/>
          <a:ext cx="4405216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1091"/>
                <a:gridCol w="2524125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 60 Mio. € </a:t>
                      </a:r>
                      <a:endParaRPr lang="de-DE" sz="18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EFRE-Mittel</a:t>
                      </a:r>
                      <a:endParaRPr lang="de-DE" sz="1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 40 Mio. € </a:t>
                      </a:r>
                      <a:endParaRPr lang="de-DE" sz="18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Landesmittel</a:t>
                      </a:r>
                      <a:endParaRPr lang="de-DE" sz="1800" b="0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100 Mio.</a:t>
                      </a:r>
                      <a:r>
                        <a:rPr lang="de-DE" sz="1800" b="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de-DE" sz="18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€</a:t>
                      </a:r>
                    </a:p>
                    <a:p>
                      <a:endParaRPr lang="de-DE" sz="18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Fördermittel</a:t>
                      </a:r>
                      <a:endParaRPr lang="de-DE" sz="1800" b="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pSp>
        <p:nvGrpSpPr>
          <p:cNvPr id="3" name="Gruppieren 2"/>
          <p:cNvGrpSpPr/>
          <p:nvPr/>
        </p:nvGrpSpPr>
        <p:grpSpPr>
          <a:xfrm>
            <a:off x="2806064" y="4949827"/>
            <a:ext cx="4314825" cy="1192530"/>
            <a:chOff x="2419350" y="2228850"/>
            <a:chExt cx="4314825" cy="1552575"/>
          </a:xfrm>
        </p:grpSpPr>
        <p:cxnSp>
          <p:nvCxnSpPr>
            <p:cNvPr id="9" name="Gerade Verbindung 8"/>
            <p:cNvCxnSpPr/>
            <p:nvPr/>
          </p:nvCxnSpPr>
          <p:spPr>
            <a:xfrm flipV="1">
              <a:off x="2514599" y="3114675"/>
              <a:ext cx="4124325" cy="9525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bgerundetes Rechteck 9"/>
            <p:cNvSpPr/>
            <p:nvPr/>
          </p:nvSpPr>
          <p:spPr>
            <a:xfrm>
              <a:off x="2419350" y="2228850"/>
              <a:ext cx="4314825" cy="1552575"/>
            </a:xfrm>
            <a:prstGeom prst="roundRect">
              <a:avLst/>
            </a:prstGeom>
            <a:noFill/>
            <a:ln w="25400">
              <a:solidFill>
                <a:srgbClr val="00206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34542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Untertitel 2"/>
          <p:cNvSpPr txBox="1">
            <a:spLocks/>
          </p:cNvSpPr>
          <p:nvPr/>
        </p:nvSpPr>
        <p:spPr>
          <a:xfrm>
            <a:off x="457200" y="1882177"/>
            <a:ext cx="8154219" cy="399405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10000"/>
              </a:lnSpc>
              <a:spcBef>
                <a:spcPts val="1200"/>
              </a:spcBef>
              <a:buClr>
                <a:schemeClr val="accent6"/>
              </a:buClr>
              <a:buNone/>
            </a:pPr>
            <a:endParaRPr lang="de-DE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182563" indent="-182563">
              <a:lnSpc>
                <a:spcPct val="110000"/>
              </a:lnSpc>
              <a:spcBef>
                <a:spcPts val="1200"/>
              </a:spcBef>
              <a:buClr>
                <a:schemeClr val="accent6"/>
              </a:buClr>
            </a:pP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1" indent="0">
              <a:lnSpc>
                <a:spcPct val="110000"/>
              </a:lnSpc>
              <a:buClr>
                <a:schemeClr val="accent6"/>
              </a:buClr>
              <a:buNone/>
            </a:pPr>
            <a:endParaRPr lang="de-DE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182563" lvl="1" indent="-182563">
              <a:lnSpc>
                <a:spcPct val="110000"/>
              </a:lnSpc>
              <a:buClr>
                <a:schemeClr val="accent6"/>
              </a:buClr>
            </a:pP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457199" y="952454"/>
            <a:ext cx="8467125" cy="69576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>
                <a:solidFill>
                  <a:srgbClr val="002680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de-DE" sz="2200" dirty="0"/>
          </a:p>
        </p:txBody>
      </p:sp>
      <p:sp>
        <p:nvSpPr>
          <p:cNvPr id="5" name="Inhaltsplatzhalter 1"/>
          <p:cNvSpPr>
            <a:spLocks noGrp="1"/>
          </p:cNvSpPr>
          <p:nvPr>
            <p:ph idx="1"/>
          </p:nvPr>
        </p:nvSpPr>
        <p:spPr>
          <a:xfrm>
            <a:off x="457200" y="2308535"/>
            <a:ext cx="8244749" cy="4322687"/>
          </a:xfrm>
        </p:spPr>
        <p:txBody>
          <a:bodyPr/>
          <a:lstStyle/>
          <a:p>
            <a:pPr marL="177800" indent="0" defTabSz="338138">
              <a:spcBef>
                <a:spcPts val="0"/>
              </a:spcBef>
              <a:spcAft>
                <a:spcPts val="1200"/>
              </a:spcAft>
              <a:buNone/>
            </a:pPr>
            <a:r>
              <a:rPr lang="de-DE" sz="2000" dirty="0" smtClean="0">
                <a:latin typeface="+mn-lt"/>
                <a:cs typeface="+mn-cs"/>
              </a:rPr>
              <a:t>Offener Ansatz: Förderfähig </a:t>
            </a:r>
            <a:r>
              <a:rPr lang="de-DE" sz="2000" dirty="0">
                <a:latin typeface="+mn-lt"/>
                <a:cs typeface="+mn-cs"/>
              </a:rPr>
              <a:t>sind </a:t>
            </a:r>
            <a:r>
              <a:rPr lang="de-DE" sz="2000" dirty="0" smtClean="0">
                <a:latin typeface="+mn-lt"/>
                <a:cs typeface="+mn-cs"/>
              </a:rPr>
              <a:t>Klimaschutz- </a:t>
            </a:r>
            <a:r>
              <a:rPr lang="de-DE" sz="2000" dirty="0">
                <a:latin typeface="+mn-lt"/>
                <a:cs typeface="+mn-cs"/>
              </a:rPr>
              <a:t>und Klimaanpassungs-Maßnahmen aller klimarelevanten Handlungsfelder einer Kommune, </a:t>
            </a:r>
            <a:r>
              <a:rPr lang="de-DE" sz="2000" dirty="0" smtClean="0">
                <a:latin typeface="+mn-lt"/>
                <a:cs typeface="+mn-cs"/>
              </a:rPr>
              <a:t>insbesondere: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+mj-lt"/>
              <a:buAutoNum type="arabicPeriod"/>
            </a:pPr>
            <a:r>
              <a:rPr lang="de-DE" sz="2000" dirty="0" smtClean="0">
                <a:latin typeface="+mj-lt"/>
              </a:rPr>
              <a:t>Klimagerechte Quartiers-, Stadt- </a:t>
            </a:r>
            <a:r>
              <a:rPr lang="de-DE" sz="2000" dirty="0">
                <a:latin typeface="+mj-lt"/>
              </a:rPr>
              <a:t>und </a:t>
            </a:r>
            <a:r>
              <a:rPr lang="de-DE" sz="2000" dirty="0" smtClean="0">
                <a:latin typeface="+mj-lt"/>
              </a:rPr>
              <a:t>Regionalentwicklung</a:t>
            </a:r>
            <a:endParaRPr lang="de-DE" sz="2000" dirty="0">
              <a:latin typeface="+mj-lt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+mj-lt"/>
              <a:buAutoNum type="arabicPeriod"/>
            </a:pPr>
            <a:r>
              <a:rPr lang="de-DE" sz="2000" dirty="0">
                <a:latin typeface="+mj-lt"/>
              </a:rPr>
              <a:t>Kommunale Gebäude und Anlagen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+mj-lt"/>
              <a:buAutoNum type="arabicPeriod"/>
            </a:pPr>
            <a:r>
              <a:rPr lang="de-DE" sz="2000" dirty="0">
                <a:latin typeface="+mj-lt"/>
              </a:rPr>
              <a:t>Versorgung und Entsorgung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+mj-lt"/>
              <a:buAutoNum type="arabicPeriod"/>
            </a:pPr>
            <a:r>
              <a:rPr lang="de-DE" sz="2000" dirty="0">
                <a:latin typeface="+mj-lt"/>
              </a:rPr>
              <a:t>Mobilität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+mj-lt"/>
              <a:buAutoNum type="arabicPeriod"/>
            </a:pPr>
            <a:r>
              <a:rPr lang="de-DE" sz="2000" dirty="0">
                <a:latin typeface="+mj-lt"/>
              </a:rPr>
              <a:t>Personal und Organisation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+mj-lt"/>
              <a:buAutoNum type="arabicPeriod"/>
            </a:pPr>
            <a:r>
              <a:rPr lang="de-DE" sz="2000" dirty="0">
                <a:latin typeface="+mj-lt"/>
              </a:rPr>
              <a:t>Kommunikation, Kooperation und </a:t>
            </a:r>
            <a:r>
              <a:rPr lang="de-DE" sz="2000" dirty="0" smtClean="0">
                <a:latin typeface="+mj-lt"/>
              </a:rPr>
              <a:t>Partizipation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+mj-lt"/>
              <a:buAutoNum type="arabicPeriod"/>
            </a:pPr>
            <a:r>
              <a:rPr lang="de-DE" sz="2000" dirty="0" smtClean="0">
                <a:latin typeface="+mj-lt"/>
              </a:rPr>
              <a:t>Klimaneutrale Kommunalverwaltungen</a:t>
            </a:r>
            <a:endParaRPr lang="de-DE" sz="2000" dirty="0"/>
          </a:p>
        </p:txBody>
      </p:sp>
      <p:sp>
        <p:nvSpPr>
          <p:cNvPr id="6" name="Textfeld 5"/>
          <p:cNvSpPr txBox="1"/>
          <p:nvPr/>
        </p:nvSpPr>
        <p:spPr>
          <a:xfrm>
            <a:off x="7631211" y="6435090"/>
            <a:ext cx="9849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de-DE" sz="1000" dirty="0">
                <a:solidFill>
                  <a:srgbClr val="FFFFFF">
                    <a:lumMod val="65000"/>
                  </a:srgbClr>
                </a:solidFill>
                <a:ea typeface="ＭＳ Ｐゴシック" pitchFamily="-72" charset="-128"/>
              </a:rPr>
              <a:t>Folie </a:t>
            </a:r>
            <a:fld id="{DD30D484-D24F-4328-9724-F3455D8327CD}" type="slidenum">
              <a:rPr lang="de-DE" sz="1000">
                <a:solidFill>
                  <a:srgbClr val="FFFFFF">
                    <a:lumMod val="65000"/>
                  </a:srgbClr>
                </a:solidFill>
                <a:ea typeface="ＭＳ Ｐゴシック" pitchFamily="-72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de-DE" sz="1000" dirty="0">
              <a:solidFill>
                <a:srgbClr val="FFFFFF">
                  <a:lumMod val="65000"/>
                </a:srgbClr>
              </a:solidFill>
              <a:ea typeface="ＭＳ Ｐゴシック" pitchFamily="-72" charset="-128"/>
            </a:endParaRPr>
          </a:p>
        </p:txBody>
      </p:sp>
      <p:sp>
        <p:nvSpPr>
          <p:cNvPr id="7" name="Inhaltsplatzhalter 8"/>
          <p:cNvSpPr txBox="1">
            <a:spLocks noGrp="1"/>
          </p:cNvSpPr>
          <p:nvPr>
            <p:ph type="title"/>
          </p:nvPr>
        </p:nvSpPr>
        <p:spPr>
          <a:xfrm>
            <a:off x="457200" y="1006457"/>
            <a:ext cx="8229600" cy="648000"/>
          </a:xfrm>
          <a:prstGeom prst="wedgeRoundRectCallout">
            <a:avLst>
              <a:gd name="adj1" fmla="val 15169"/>
              <a:gd name="adj2" fmla="val 14180"/>
              <a:gd name="adj3" fmla="val 16667"/>
            </a:avLst>
          </a:prstGeom>
          <a:solidFill>
            <a:srgbClr val="F29400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lt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de-DE" sz="3600" dirty="0" smtClean="0">
                <a:latin typeface="+mn-lt"/>
              </a:rPr>
              <a:t>Was? </a:t>
            </a:r>
            <a:endParaRPr lang="de-DE" sz="3600" dirty="0">
              <a:latin typeface="+mn-lt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457200" y="1780726"/>
            <a:ext cx="8062913" cy="400110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marL="0" lvl="1" fontAlgn="t">
              <a:spcAft>
                <a:spcPts val="1200"/>
              </a:spcAft>
              <a:buClr>
                <a:schemeClr val="accent6"/>
              </a:buClr>
            </a:pPr>
            <a:r>
              <a:rPr lang="de-DE" sz="2000" b="1" dirty="0">
                <a:solidFill>
                  <a:srgbClr val="003064"/>
                </a:solidFill>
              </a:rPr>
              <a:t>Allgemeiner Förderbereich</a:t>
            </a:r>
          </a:p>
        </p:txBody>
      </p:sp>
    </p:spTree>
    <p:extLst>
      <p:ext uri="{BB962C8B-B14F-4D97-AF65-F5344CB8AC3E}">
        <p14:creationId xmlns:p14="http://schemas.microsoft.com/office/powerpoint/2010/main" val="390696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4975" y="2236072"/>
            <a:ext cx="8841927" cy="4560968"/>
          </a:xfrm>
        </p:spPr>
        <p:txBody>
          <a:bodyPr>
            <a:noAutofit/>
          </a:bodyPr>
          <a:lstStyle/>
          <a:p>
            <a:pPr marL="457200" indent="-457200">
              <a:spcAft>
                <a:spcPts val="600"/>
              </a:spcAft>
              <a:buClr>
                <a:schemeClr val="accent6"/>
              </a:buClr>
              <a:buFont typeface="+mj-lt"/>
              <a:buAutoNum type="arabicPeriod"/>
            </a:pPr>
            <a:r>
              <a:rPr lang="de-DE" dirty="0" smtClean="0">
                <a:latin typeface="+mn-lt"/>
                <a:cs typeface="+mn-cs"/>
              </a:rPr>
              <a:t>Bis zu drei Modellkommunen pro Einreichfrist</a:t>
            </a:r>
            <a:endParaRPr lang="de-DE" dirty="0">
              <a:latin typeface="+mn-lt"/>
              <a:cs typeface="+mn-cs"/>
            </a:endParaRPr>
          </a:p>
          <a:p>
            <a:pPr marL="457200" indent="-457200">
              <a:spcAft>
                <a:spcPts val="600"/>
              </a:spcAft>
              <a:buClr>
                <a:schemeClr val="accent6"/>
              </a:buClr>
              <a:buFont typeface="+mj-lt"/>
              <a:buAutoNum type="arabicPeriod"/>
            </a:pPr>
            <a:r>
              <a:rPr lang="de-DE" dirty="0" smtClean="0">
                <a:latin typeface="+mn-lt"/>
                <a:cs typeface="+mn-cs"/>
              </a:rPr>
              <a:t>Minderung der THG-Emissionen, Synergieeffekte zur Verbesserung der Luftqualität (</a:t>
            </a:r>
            <a:r>
              <a:rPr lang="de-DE" dirty="0" err="1" smtClean="0">
                <a:latin typeface="+mn-lt"/>
                <a:cs typeface="+mn-cs"/>
              </a:rPr>
              <a:t>NO</a:t>
            </a:r>
            <a:r>
              <a:rPr lang="de-DE" baseline="-12000" dirty="0" err="1" smtClean="0">
                <a:latin typeface="+mn-lt"/>
                <a:cs typeface="+mn-cs"/>
              </a:rPr>
              <a:t>x</a:t>
            </a:r>
            <a:r>
              <a:rPr lang="de-DE" dirty="0" smtClean="0">
                <a:latin typeface="+mn-lt"/>
                <a:cs typeface="+mn-cs"/>
              </a:rPr>
              <a:t>)</a:t>
            </a:r>
          </a:p>
          <a:p>
            <a:pPr marL="457200" indent="-457200">
              <a:spcAft>
                <a:spcPts val="600"/>
              </a:spcAft>
              <a:buClr>
                <a:schemeClr val="accent6"/>
              </a:buClr>
              <a:buFont typeface="+mj-lt"/>
              <a:buAutoNum type="arabicPeriod"/>
            </a:pPr>
            <a:r>
              <a:rPr lang="de-DE" dirty="0">
                <a:latin typeface="+mn-lt"/>
                <a:cs typeface="+mn-cs"/>
              </a:rPr>
              <a:t>Herausforderung: umfassendes Mobilitätsmanagement, das die Abhängigkeit des Verkehrssystems von fossilen Kraftstoffen </a:t>
            </a:r>
            <a:r>
              <a:rPr lang="de-DE" dirty="0" smtClean="0">
                <a:latin typeface="+mn-lt"/>
                <a:cs typeface="+mn-cs"/>
              </a:rPr>
              <a:t>auflöst, ohne </a:t>
            </a:r>
            <a:r>
              <a:rPr lang="de-DE" dirty="0">
                <a:latin typeface="+mn-lt"/>
                <a:cs typeface="+mn-cs"/>
              </a:rPr>
              <a:t>die Mobilität einzuschränken</a:t>
            </a:r>
          </a:p>
          <a:p>
            <a:pPr marL="457200" indent="-457200">
              <a:buClr>
                <a:schemeClr val="accent6"/>
              </a:buClr>
              <a:buFont typeface="+mj-lt"/>
              <a:buAutoNum type="arabicPeriod"/>
            </a:pPr>
            <a:r>
              <a:rPr lang="de-DE" dirty="0" smtClean="0">
                <a:latin typeface="+mn-lt"/>
                <a:cs typeface="+mn-cs"/>
              </a:rPr>
              <a:t>Themenbereiche:</a:t>
            </a:r>
          </a:p>
          <a:p>
            <a:pPr marL="457200" indent="-457200">
              <a:buClr>
                <a:schemeClr val="accent6"/>
              </a:buClr>
              <a:buFont typeface="+mj-lt"/>
              <a:buAutoNum type="arabicPeriod"/>
            </a:pPr>
            <a:endParaRPr lang="de-DE" dirty="0">
              <a:latin typeface="+mn-lt"/>
              <a:cs typeface="+mn-cs"/>
            </a:endParaRPr>
          </a:p>
          <a:p>
            <a:pPr marL="457200" indent="-457200">
              <a:buClr>
                <a:schemeClr val="accent6"/>
              </a:buClr>
              <a:buFont typeface="+mj-lt"/>
              <a:buAutoNum type="arabicPeriod"/>
            </a:pPr>
            <a:endParaRPr lang="de-DE" dirty="0" smtClean="0">
              <a:latin typeface="+mn-lt"/>
              <a:cs typeface="+mn-cs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323850" y="107196"/>
            <a:ext cx="6048350" cy="369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de-DE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0" y="6611779"/>
            <a:ext cx="89428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Quelle: Forschungszentrum Jülich GmbH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323850" y="919857"/>
            <a:ext cx="8496300" cy="6529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de-DE" sz="2200" b="1" dirty="0">
              <a:solidFill>
                <a:srgbClr val="002680"/>
              </a:solidFill>
              <a:latin typeface="Arial"/>
              <a:cs typeface="Arial"/>
            </a:endParaRPr>
          </a:p>
        </p:txBody>
      </p:sp>
      <p:sp>
        <p:nvSpPr>
          <p:cNvPr id="7" name="Inhaltsplatzhalter 8"/>
          <p:cNvSpPr txBox="1">
            <a:spLocks noGrp="1"/>
          </p:cNvSpPr>
          <p:nvPr>
            <p:ph type="title"/>
          </p:nvPr>
        </p:nvSpPr>
        <p:spPr>
          <a:xfrm>
            <a:off x="457200" y="1006457"/>
            <a:ext cx="8229600" cy="648000"/>
          </a:xfrm>
          <a:prstGeom prst="wedgeRoundRectCallout">
            <a:avLst>
              <a:gd name="adj1" fmla="val 15169"/>
              <a:gd name="adj2" fmla="val 14180"/>
              <a:gd name="adj3" fmla="val 16667"/>
            </a:avLst>
          </a:prstGeom>
          <a:solidFill>
            <a:srgbClr val="F29400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lt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de-DE" sz="3600" dirty="0" smtClean="0">
                <a:latin typeface="+mn-lt"/>
              </a:rPr>
              <a:t>Was? </a:t>
            </a:r>
            <a:endParaRPr lang="de-DE" sz="3600" dirty="0">
              <a:latin typeface="+mn-lt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57200" y="1780726"/>
            <a:ext cx="8062913" cy="400110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marL="0" lvl="1" fontAlgn="t">
              <a:spcAft>
                <a:spcPts val="1200"/>
              </a:spcAft>
              <a:buClr>
                <a:schemeClr val="accent6"/>
              </a:buClr>
            </a:pPr>
            <a:r>
              <a:rPr lang="de-DE" sz="2000" b="1" dirty="0" smtClean="0">
                <a:solidFill>
                  <a:srgbClr val="003064"/>
                </a:solidFill>
              </a:rPr>
              <a:t>Besonderer Förderbereich „Emissionsfreie Innenstadt“</a:t>
            </a:r>
            <a:endParaRPr lang="de-DE" sz="2000" b="1" dirty="0">
              <a:solidFill>
                <a:srgbClr val="003064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7631211" y="6435090"/>
            <a:ext cx="9849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de-DE" sz="1000" dirty="0">
                <a:solidFill>
                  <a:srgbClr val="FFFFFF">
                    <a:lumMod val="65000"/>
                  </a:srgbClr>
                </a:solidFill>
                <a:ea typeface="ＭＳ Ｐゴシック" pitchFamily="-72" charset="-128"/>
              </a:rPr>
              <a:t>Folie </a:t>
            </a:r>
            <a:fld id="{DD30D484-D24F-4328-9724-F3455D8327CD}" type="slidenum">
              <a:rPr lang="de-DE" sz="1000">
                <a:solidFill>
                  <a:srgbClr val="FFFFFF">
                    <a:lumMod val="65000"/>
                  </a:srgbClr>
                </a:solidFill>
                <a:ea typeface="ＭＳ Ｐゴシック" pitchFamily="-72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de-DE" sz="1000" dirty="0">
              <a:solidFill>
                <a:srgbClr val="FFFFFF">
                  <a:lumMod val="65000"/>
                </a:srgbClr>
              </a:solidFill>
              <a:ea typeface="ＭＳ Ｐゴシック" pitchFamily="-72" charset="-128"/>
            </a:endParaRP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313432"/>
              </p:ext>
            </p:extLst>
          </p:nvPr>
        </p:nvGraphicFramePr>
        <p:xfrm>
          <a:off x="567690" y="4377690"/>
          <a:ext cx="803529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9822"/>
                <a:gridCol w="380205"/>
                <a:gridCol w="3855263"/>
              </a:tblGrid>
              <a:tr h="370840">
                <a:tc>
                  <a:txBody>
                    <a:bodyPr/>
                    <a:lstStyle/>
                    <a:p>
                      <a:pPr marL="358775" lvl="1" indent="-176213" algn="l" defTabSz="457200" rtl="0" eaLnBrk="1" latinLnBrk="0" hangingPunct="1">
                        <a:spcBef>
                          <a:spcPct val="20000"/>
                        </a:spcBef>
                        <a:buClr>
                          <a:srgbClr val="F79646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de-DE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Fuß- und Radverkehr</a:t>
                      </a:r>
                    </a:p>
                    <a:p>
                      <a:pPr marL="358775" lvl="1" indent="-176213" algn="l" defTabSz="457200" rtl="0" eaLnBrk="1" latinLnBrk="0" hangingPunct="1">
                        <a:spcBef>
                          <a:spcPct val="20000"/>
                        </a:spcBef>
                        <a:buClr>
                          <a:srgbClr val="F79646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de-DE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ÖPNV</a:t>
                      </a:r>
                    </a:p>
                    <a:p>
                      <a:pPr marL="358775" lvl="1" indent="-176213" algn="l" defTabSz="457200" rtl="0" eaLnBrk="1" latinLnBrk="0" hangingPunct="1">
                        <a:spcBef>
                          <a:spcPct val="20000"/>
                        </a:spcBef>
                        <a:buClr>
                          <a:srgbClr val="F79646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de-DE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Taxis</a:t>
                      </a:r>
                    </a:p>
                    <a:p>
                      <a:pPr marL="358775" lvl="1" indent="-176213" algn="l" defTabSz="457200" rtl="0" eaLnBrk="1" latinLnBrk="0" hangingPunct="1">
                        <a:spcBef>
                          <a:spcPct val="20000"/>
                        </a:spcBef>
                        <a:buClr>
                          <a:srgbClr val="F79646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de-DE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Parkraum- und Mobilitätsmanagement</a:t>
                      </a:r>
                    </a:p>
                    <a:p>
                      <a:pPr marL="358775" lvl="1" indent="-176213" algn="l" defTabSz="457200" rtl="0" eaLnBrk="1" latinLnBrk="0" hangingPunct="1">
                        <a:spcBef>
                          <a:spcPct val="20000"/>
                        </a:spcBef>
                        <a:buClr>
                          <a:srgbClr val="F79646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de-DE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Kita- und Schulwegsituation</a:t>
                      </a:r>
                    </a:p>
                    <a:p>
                      <a:pPr marL="358775" lvl="1" indent="-176213" algn="l" defTabSz="457200" rtl="0" eaLnBrk="1" latinLnBrk="0" hangingPunct="1">
                        <a:spcBef>
                          <a:spcPct val="20000"/>
                        </a:spcBef>
                        <a:buClr>
                          <a:srgbClr val="F79646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de-DE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Öffentlichkeitsarbeit</a:t>
                      </a:r>
                      <a:endParaRPr lang="de-DE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8775" lvl="1" indent="-176213" algn="l" defTabSz="457200" rtl="0" eaLnBrk="1" latinLnBrk="0" hangingPunct="1">
                        <a:spcBef>
                          <a:spcPct val="20000"/>
                        </a:spcBef>
                        <a:buClr>
                          <a:srgbClr val="F79646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de-DE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Elektromobilität</a:t>
                      </a:r>
                    </a:p>
                    <a:p>
                      <a:pPr marL="358775" lvl="1" indent="-176213" algn="l" defTabSz="457200" rtl="0" eaLnBrk="1" latinLnBrk="0" hangingPunct="1">
                        <a:spcBef>
                          <a:spcPct val="20000"/>
                        </a:spcBef>
                        <a:buClr>
                          <a:srgbClr val="F79646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de-DE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innerstädtische Logistik</a:t>
                      </a:r>
                    </a:p>
                    <a:p>
                      <a:pPr marL="358775" lvl="1" indent="-176213" algn="l" defTabSz="457200" rtl="0" eaLnBrk="1" latinLnBrk="0" hangingPunct="1">
                        <a:spcBef>
                          <a:spcPct val="20000"/>
                        </a:spcBef>
                        <a:buClr>
                          <a:srgbClr val="F79646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de-DE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Siedlungs- und Wohnungspolitik</a:t>
                      </a:r>
                    </a:p>
                    <a:p>
                      <a:pPr marL="358775" lvl="1" indent="-176213" algn="l" defTabSz="457200" rtl="0" eaLnBrk="1" latinLnBrk="0" hangingPunct="1">
                        <a:spcBef>
                          <a:spcPct val="20000"/>
                        </a:spcBef>
                        <a:buClr>
                          <a:srgbClr val="F79646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de-DE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innerstädtischer Einzelhandel</a:t>
                      </a:r>
                    </a:p>
                    <a:p>
                      <a:pPr marL="358775" lvl="1" indent="-176213" algn="l" defTabSz="457200" rtl="0" eaLnBrk="1" latinLnBrk="0" hangingPunct="1">
                        <a:spcBef>
                          <a:spcPct val="20000"/>
                        </a:spcBef>
                        <a:buClr>
                          <a:srgbClr val="F79646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de-DE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Stadt-Umland-Kooperation</a:t>
                      </a:r>
                    </a:p>
                    <a:p>
                      <a:endParaRPr lang="de-DE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544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3550" y="1663700"/>
            <a:ext cx="8229600" cy="5112752"/>
          </a:xfrm>
        </p:spPr>
        <p:txBody>
          <a:bodyPr/>
          <a:lstStyle/>
          <a:p>
            <a:pPr marL="0" lvl="1" indent="0" fontAlgn="t">
              <a:spcBef>
                <a:spcPts val="0"/>
              </a:spcBef>
              <a:buClr>
                <a:schemeClr val="accent6"/>
              </a:buClr>
              <a:buNone/>
            </a:pPr>
            <a:endParaRPr lang="de-DE" sz="1000" b="1" dirty="0" smtClean="0">
              <a:solidFill>
                <a:srgbClr val="003064"/>
              </a:solidFill>
            </a:endParaRPr>
          </a:p>
          <a:p>
            <a:pPr marL="0" lvl="1" indent="0" fontAlgn="t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None/>
            </a:pPr>
            <a:r>
              <a:rPr lang="de-DE" sz="2000" b="1" dirty="0" smtClean="0">
                <a:solidFill>
                  <a:srgbClr val="003064"/>
                </a:solidFill>
              </a:rPr>
              <a:t>Einreicher der Umsetzungsstrategien:</a:t>
            </a:r>
          </a:p>
          <a:p>
            <a:pPr marL="542925" lvl="1" indent="-361950" fontAlgn="t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+mj-lt"/>
              <a:buAutoNum type="arabicPeriod"/>
            </a:pPr>
            <a:r>
              <a:rPr lang="de-DE" sz="2000" dirty="0" smtClean="0"/>
              <a:t>Gemeinden </a:t>
            </a:r>
            <a:r>
              <a:rPr lang="de-DE" sz="2000" dirty="0"/>
              <a:t>und Städte</a:t>
            </a:r>
          </a:p>
          <a:p>
            <a:pPr marL="542925" lvl="1" indent="-361950" fontAlgn="t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+mj-lt"/>
              <a:buAutoNum type="arabicPeriod"/>
            </a:pPr>
            <a:r>
              <a:rPr lang="de-DE" sz="2000" dirty="0"/>
              <a:t>Zusammenschlüsse von Kommunen</a:t>
            </a:r>
          </a:p>
          <a:p>
            <a:pPr marL="542925" lvl="1" indent="-361950" fontAlgn="t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+mj-lt"/>
              <a:buAutoNum type="arabicPeriod"/>
            </a:pPr>
            <a:r>
              <a:rPr lang="de-DE" sz="2000" dirty="0" smtClean="0"/>
              <a:t>Kreise</a:t>
            </a:r>
          </a:p>
          <a:p>
            <a:pPr marL="0" lvl="1" indent="0" fontAlgn="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None/>
            </a:pPr>
            <a:r>
              <a:rPr lang="de-DE" sz="2000" b="1" dirty="0" smtClean="0">
                <a:solidFill>
                  <a:srgbClr val="003064"/>
                </a:solidFill>
              </a:rPr>
              <a:t>Projektpartner </a:t>
            </a:r>
            <a:r>
              <a:rPr lang="de-DE" sz="2000" b="1" dirty="0">
                <a:solidFill>
                  <a:srgbClr val="003064"/>
                </a:solidFill>
              </a:rPr>
              <a:t>für die Umsetzung einzelner Maßnahmen: </a:t>
            </a:r>
          </a:p>
          <a:p>
            <a:pPr marL="542925" lvl="1" indent="-361950" fontAlgn="t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+mj-lt"/>
              <a:buAutoNum type="arabicPeriod"/>
            </a:pPr>
            <a:r>
              <a:rPr lang="de-DE" sz="2000" dirty="0"/>
              <a:t>Kommunale Eigenbetriebe</a:t>
            </a:r>
          </a:p>
          <a:p>
            <a:pPr marL="542925" lvl="1" indent="-361950" fontAlgn="t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+mj-lt"/>
              <a:buAutoNum type="arabicPeriod"/>
            </a:pPr>
            <a:r>
              <a:rPr lang="de-DE" sz="2000" dirty="0"/>
              <a:t>Beratungseinrichtungen</a:t>
            </a:r>
          </a:p>
          <a:p>
            <a:pPr marL="542925" lvl="1" indent="-361950" fontAlgn="t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+mj-lt"/>
              <a:buAutoNum type="arabicPeriod"/>
            </a:pPr>
            <a:r>
              <a:rPr lang="de-DE" sz="2000" dirty="0"/>
              <a:t>Wirtschafts- und Arbeitnehmerverbände, Kammern</a:t>
            </a:r>
          </a:p>
          <a:p>
            <a:pPr marL="542925" lvl="1" indent="-361950" fontAlgn="t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+mj-lt"/>
              <a:buAutoNum type="arabicPeriod"/>
            </a:pPr>
            <a:r>
              <a:rPr lang="de-DE" sz="2000" dirty="0"/>
              <a:t>Verbände</a:t>
            </a:r>
          </a:p>
          <a:p>
            <a:pPr marL="542925" lvl="1" indent="-361950" fontAlgn="t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+mj-lt"/>
              <a:buAutoNum type="arabicPeriod"/>
            </a:pPr>
            <a:r>
              <a:rPr lang="de-DE" sz="2000" dirty="0"/>
              <a:t>Gemeinnützige Einrichtungen</a:t>
            </a:r>
          </a:p>
          <a:p>
            <a:pPr marL="542925" lvl="1" indent="-361950" fontAlgn="t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+mj-lt"/>
              <a:buAutoNum type="arabicPeriod"/>
            </a:pPr>
            <a:r>
              <a:rPr lang="de-DE" sz="2000" dirty="0"/>
              <a:t>Unternehmen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8025765" y="6428983"/>
            <a:ext cx="598488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de-DE" sz="1000" dirty="0">
                <a:solidFill>
                  <a:schemeClr val="bg1">
                    <a:lumMod val="65000"/>
                  </a:schemeClr>
                </a:solidFill>
              </a:rPr>
              <a:t>Folie </a:t>
            </a:r>
            <a:fld id="{9E03967D-DB83-4EFB-800C-23803483452A}" type="slidenum">
              <a:rPr lang="de-DE" sz="1000" smtClean="0">
                <a:solidFill>
                  <a:schemeClr val="bg1">
                    <a:lumMod val="65000"/>
                  </a:schemeClr>
                </a:solidFill>
              </a:rPr>
              <a:t>8</a:t>
            </a:fld>
            <a:endParaRPr lang="de-DE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Inhaltsplatzhalter 8"/>
          <p:cNvSpPr txBox="1">
            <a:spLocks noGrp="1"/>
          </p:cNvSpPr>
          <p:nvPr>
            <p:ph type="title"/>
          </p:nvPr>
        </p:nvSpPr>
        <p:spPr>
          <a:xfrm>
            <a:off x="457200" y="1006457"/>
            <a:ext cx="8229600" cy="648000"/>
          </a:xfrm>
          <a:prstGeom prst="wedgeRoundRectCallout">
            <a:avLst>
              <a:gd name="adj1" fmla="val 15169"/>
              <a:gd name="adj2" fmla="val 14180"/>
              <a:gd name="adj3" fmla="val 16667"/>
            </a:avLst>
          </a:prstGeom>
          <a:solidFill>
            <a:srgbClr val="B1C800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lt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de-DE" sz="3600" dirty="0" smtClean="0">
                <a:latin typeface="+mn-lt"/>
              </a:rPr>
              <a:t>Wer?</a:t>
            </a:r>
            <a:endParaRPr lang="de-DE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487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8025765" y="6436603"/>
            <a:ext cx="598488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de-DE" sz="1000" dirty="0">
                <a:solidFill>
                  <a:schemeClr val="bg1">
                    <a:lumMod val="65000"/>
                  </a:schemeClr>
                </a:solidFill>
              </a:rPr>
              <a:t>Folie </a:t>
            </a:r>
            <a:fld id="{9E03967D-DB83-4EFB-800C-23803483452A}" type="slidenum">
              <a:rPr lang="de-DE" sz="1000" smtClean="0">
                <a:solidFill>
                  <a:schemeClr val="bg1">
                    <a:lumMod val="65000"/>
                  </a:schemeClr>
                </a:solidFill>
              </a:rPr>
              <a:t>9</a:t>
            </a:fld>
            <a:endParaRPr lang="de-DE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Inhaltsplatzhalter 8"/>
          <p:cNvSpPr txBox="1">
            <a:spLocks noGrp="1"/>
          </p:cNvSpPr>
          <p:nvPr>
            <p:ph type="title"/>
          </p:nvPr>
        </p:nvSpPr>
        <p:spPr>
          <a:xfrm>
            <a:off x="457200" y="1006457"/>
            <a:ext cx="8229600" cy="648000"/>
          </a:xfrm>
          <a:prstGeom prst="wedgeRoundRectCallout">
            <a:avLst>
              <a:gd name="adj1" fmla="val 15169"/>
              <a:gd name="adj2" fmla="val 14180"/>
              <a:gd name="adj3" fmla="val 16667"/>
            </a:avLst>
          </a:prstGeom>
          <a:solidFill>
            <a:srgbClr val="009EE0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lt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de-DE" sz="3600" dirty="0" smtClean="0">
                <a:latin typeface="+mn-lt"/>
              </a:rPr>
              <a:t>Wie?</a:t>
            </a:r>
            <a:endParaRPr lang="de-DE" sz="3600" dirty="0">
              <a:latin typeface="+mn-lt"/>
            </a:endParaRPr>
          </a:p>
        </p:txBody>
      </p:sp>
      <p:graphicFrame>
        <p:nvGraphicFramePr>
          <p:cNvPr id="9" name="Diagramm 8"/>
          <p:cNvGraphicFramePr/>
          <p:nvPr>
            <p:extLst>
              <p:ext uri="{D42A27DB-BD31-4B8C-83A1-F6EECF244321}">
                <p14:modId xmlns:p14="http://schemas.microsoft.com/office/powerpoint/2010/main" val="500981355"/>
              </p:ext>
            </p:extLst>
          </p:nvPr>
        </p:nvGraphicFramePr>
        <p:xfrm>
          <a:off x="-136754" y="1578257"/>
          <a:ext cx="5167086" cy="5855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Inhaltsplatzhalter 2"/>
          <p:cNvSpPr txBox="1">
            <a:spLocks/>
          </p:cNvSpPr>
          <p:nvPr/>
        </p:nvSpPr>
        <p:spPr>
          <a:xfrm>
            <a:off x="5679902" y="3682744"/>
            <a:ext cx="3245023" cy="2727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29400"/>
              </a:buClr>
              <a:buSzPct val="70000"/>
              <a:buNone/>
              <a:tabLst/>
              <a:defRPr/>
            </a:pPr>
            <a:endParaRPr kumimoji="0" lang="de-DE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50000"/>
                  <a:lumOff val="50000"/>
                </a:sysClr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cxnSp>
        <p:nvCxnSpPr>
          <p:cNvPr id="10" name="Gerade Verbindung mit Pfeil 9"/>
          <p:cNvCxnSpPr/>
          <p:nvPr/>
        </p:nvCxnSpPr>
        <p:spPr>
          <a:xfrm>
            <a:off x="4182607" y="4220347"/>
            <a:ext cx="1010782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>
            <a:off x="4167526" y="5391922"/>
            <a:ext cx="1040944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>
            <a:off x="4182607" y="6230894"/>
            <a:ext cx="1010782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5804059" y="5572410"/>
            <a:ext cx="2520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914400">
              <a:spcBef>
                <a:spcPts val="300"/>
              </a:spcBef>
              <a:spcAft>
                <a:spcPts val="300"/>
              </a:spcAft>
              <a:buClr>
                <a:srgbClr val="F29400"/>
              </a:buClr>
              <a:buSzPct val="70000"/>
              <a:defRPr/>
            </a:pPr>
            <a:r>
              <a:rPr lang="de-DE" b="1" dirty="0">
                <a:solidFill>
                  <a:sysClr val="windowText" lastClr="000000">
                    <a:lumMod val="50000"/>
                    <a:lumOff val="50000"/>
                  </a:sysClr>
                </a:solidFill>
                <a:cs typeface="Arial" panose="020B0604020202020204" pitchFamily="34" charset="0"/>
              </a:rPr>
              <a:t>Bestehende Richtlinien </a:t>
            </a:r>
            <a:br>
              <a:rPr lang="de-DE" b="1" dirty="0">
                <a:solidFill>
                  <a:sysClr val="windowText" lastClr="000000">
                    <a:lumMod val="50000"/>
                    <a:lumOff val="50000"/>
                  </a:sysClr>
                </a:solidFill>
                <a:cs typeface="Arial" panose="020B0604020202020204" pitchFamily="34" charset="0"/>
              </a:rPr>
            </a:br>
            <a:r>
              <a:rPr lang="de-DE" b="1" dirty="0">
                <a:solidFill>
                  <a:sysClr val="windowText" lastClr="000000">
                    <a:lumMod val="50000"/>
                    <a:lumOff val="50000"/>
                  </a:sysClr>
                </a:solidFill>
                <a:cs typeface="Arial" panose="020B0604020202020204" pitchFamily="34" charset="0"/>
              </a:rPr>
              <a:t>AGVO, </a:t>
            </a:r>
            <a:r>
              <a:rPr lang="de-DE" b="1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cs typeface="Arial" panose="020B0604020202020204" pitchFamily="34" charset="0"/>
              </a:rPr>
              <a:t>De-</a:t>
            </a:r>
            <a:r>
              <a:rPr lang="de-DE" b="1" dirty="0" err="1" smtClean="0">
                <a:solidFill>
                  <a:sysClr val="windowText" lastClr="000000">
                    <a:lumMod val="50000"/>
                    <a:lumOff val="50000"/>
                  </a:sysClr>
                </a:solidFill>
                <a:cs typeface="Arial" panose="020B0604020202020204" pitchFamily="34" charset="0"/>
              </a:rPr>
              <a:t>minimis</a:t>
            </a:r>
            <a:r>
              <a:rPr lang="de-DE" b="1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cs typeface="Arial" panose="020B0604020202020204" pitchFamily="34" charset="0"/>
              </a:rPr>
              <a:t>, LHO</a:t>
            </a:r>
            <a:endParaRPr lang="de-DE" b="1" dirty="0">
              <a:solidFill>
                <a:sysClr val="windowText" lastClr="000000">
                  <a:lumMod val="50000"/>
                  <a:lumOff val="50000"/>
                </a:sysClr>
              </a:solidFill>
              <a:cs typeface="Arial" panose="020B0604020202020204" pitchFamily="34" charset="0"/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320" y="1962271"/>
            <a:ext cx="1943099" cy="2748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874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euerMaster">
  <a:themeElements>
    <a:clrScheme name="MKULNV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3064"/>
      </a:accent1>
      <a:accent2>
        <a:srgbClr val="009EE0"/>
      </a:accent2>
      <a:accent3>
        <a:srgbClr val="B1C800"/>
      </a:accent3>
      <a:accent4>
        <a:srgbClr val="F29400"/>
      </a:accent4>
      <a:accent5>
        <a:srgbClr val="E75112"/>
      </a:accent5>
      <a:accent6>
        <a:srgbClr val="8064A2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439</Words>
  <Application>Microsoft Office PowerPoint</Application>
  <PresentationFormat>Bildschirmpräsentation (4:3)</PresentationFormat>
  <Paragraphs>195</Paragraphs>
  <Slides>14</Slides>
  <Notes>14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14</vt:i4>
      </vt:variant>
    </vt:vector>
  </HeadingPairs>
  <TitlesOfParts>
    <vt:vector size="16" baseType="lpstr">
      <vt:lpstr>Office-Design</vt:lpstr>
      <vt:lpstr>NeuerMaster</vt:lpstr>
      <vt:lpstr>PowerPoint-Präsentation</vt:lpstr>
      <vt:lpstr>PowerPoint-Präsentation</vt:lpstr>
      <vt:lpstr>Warum? </vt:lpstr>
      <vt:lpstr>Warum Kommunen? </vt:lpstr>
      <vt:lpstr>Was? </vt:lpstr>
      <vt:lpstr>Was? </vt:lpstr>
      <vt:lpstr>Was? </vt:lpstr>
      <vt:lpstr>Wer?</vt:lpstr>
      <vt:lpstr>Wie?</vt:lpstr>
      <vt:lpstr>Wieviel?</vt:lpstr>
      <vt:lpstr>Wieviel?</vt:lpstr>
      <vt:lpstr>PowerPoint-Präsentation</vt:lpstr>
      <vt:lpstr>PowerPoint-Präsentation</vt:lpstr>
      <vt:lpstr>Vielen Dank!</vt:lpstr>
    </vt:vector>
  </TitlesOfParts>
  <Company>Heimrich &amp; Hannot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</dc:title>
  <dc:creator>Francesca Schulz</dc:creator>
  <cp:lastModifiedBy>Rosin, Julian</cp:lastModifiedBy>
  <cp:revision>531</cp:revision>
  <cp:lastPrinted>2017-03-24T07:29:58Z</cp:lastPrinted>
  <dcterms:created xsi:type="dcterms:W3CDTF">2015-11-11T12:27:58Z</dcterms:created>
  <dcterms:modified xsi:type="dcterms:W3CDTF">2017-04-04T15:38:33Z</dcterms:modified>
</cp:coreProperties>
</file>