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58" r:id="rId2"/>
    <p:sldId id="337" r:id="rId3"/>
    <p:sldId id="338" r:id="rId4"/>
    <p:sldId id="346" r:id="rId5"/>
    <p:sldId id="348" r:id="rId6"/>
    <p:sldId id="341" r:id="rId7"/>
    <p:sldId id="349" r:id="rId8"/>
    <p:sldId id="342" r:id="rId9"/>
    <p:sldId id="343" r:id="rId10"/>
    <p:sldId id="350" r:id="rId11"/>
    <p:sldId id="351" r:id="rId12"/>
    <p:sldId id="357" r:id="rId13"/>
    <p:sldId id="344" r:id="rId14"/>
    <p:sldId id="354" r:id="rId15"/>
    <p:sldId id="345" r:id="rId16"/>
    <p:sldId id="355" r:id="rId17"/>
    <p:sldId id="356" r:id="rId18"/>
    <p:sldId id="308" r:id="rId19"/>
  </p:sldIdLst>
  <p:sldSz cx="9144000" cy="6858000" type="screen4x3"/>
  <p:notesSz cx="6669088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18">
          <p15:clr>
            <a:srgbClr val="A4A3A4"/>
          </p15:clr>
        </p15:guide>
        <p15:guide id="2" orient="horz" pos="73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4020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orient="horz" pos="2387">
          <p15:clr>
            <a:srgbClr val="A4A3A4"/>
          </p15:clr>
        </p15:guide>
        <p15:guide id="7" orient="horz" pos="3793">
          <p15:clr>
            <a:srgbClr val="A4A3A4"/>
          </p15:clr>
        </p15:guide>
        <p15:guide id="8" orient="horz" pos="3884">
          <p15:clr>
            <a:srgbClr val="A4A3A4"/>
          </p15:clr>
        </p15:guide>
        <p15:guide id="9" pos="204">
          <p15:clr>
            <a:srgbClr val="A4A3A4"/>
          </p15:clr>
        </p15:guide>
        <p15:guide id="10" pos="5556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howGuides="1">
      <p:cViewPr>
        <p:scale>
          <a:sx n="112" d="100"/>
          <a:sy n="112" d="100"/>
        </p:scale>
        <p:origin x="-1590" y="-6"/>
      </p:cViewPr>
      <p:guideLst>
        <p:guide orient="horz" pos="618"/>
        <p:guide orient="horz" pos="73"/>
        <p:guide orient="horz" pos="799"/>
        <p:guide orient="horz" pos="4020"/>
        <p:guide orient="horz" pos="2296"/>
        <p:guide orient="horz" pos="2387"/>
        <p:guide orient="horz" pos="3793"/>
        <p:guide orient="horz" pos="3884"/>
        <p:guide pos="204"/>
        <p:guide pos="5556"/>
        <p:guide pos="283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3396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70C73-54E5-4A91-B596-A918FEF37925}" type="datetimeFigureOut">
              <a:rPr lang="de-DE" smtClean="0"/>
              <a:pPr/>
              <a:t>01.09.2015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3645E-BF6E-49D1-AA02-8ED0A3E9F12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092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2727C-B9F3-4D58-8952-3C04B3D1B9DB}" type="datetimeFigureOut">
              <a:rPr lang="de-DE" smtClean="0"/>
              <a:pPr/>
              <a:t>01.09.2015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7607" y="9430092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F470C-3670-49BE-9A4E-E4D8EED3D12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2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470C-3670-49BE-9A4E-E4D8EED3D129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047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470C-3670-49BE-9A4E-E4D8EED3D129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26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470C-3670-49BE-9A4E-E4D8EED3D129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331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470C-3670-49BE-9A4E-E4D8EED3D129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283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470C-3670-49BE-9A4E-E4D8EED3D129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06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470C-3670-49BE-9A4E-E4D8EED3D129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819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484314"/>
            <a:ext cx="8353177" cy="1657350"/>
          </a:xfrm>
        </p:spPr>
        <p:txBody>
          <a:bodyPr tIns="36000" bIns="0" anchor="t" anchorCtr="0"/>
          <a:lstStyle>
            <a:lvl1pPr>
              <a:lnSpc>
                <a:spcPct val="90000"/>
              </a:lnSpc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288" y="3429571"/>
            <a:ext cx="8353425" cy="431229"/>
          </a:xfrm>
        </p:spPr>
        <p:txBody>
          <a:bodyPr tIns="0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179388" y="1412875"/>
            <a:ext cx="8785225" cy="0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179388" y="3357563"/>
            <a:ext cx="87852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platzhalter 13"/>
          <p:cNvSpPr>
            <a:spLocks noGrp="1"/>
          </p:cNvSpPr>
          <p:nvPr>
            <p:ph type="body" sz="quarter" idx="13"/>
          </p:nvPr>
        </p:nvSpPr>
        <p:spPr>
          <a:xfrm>
            <a:off x="395288" y="4149081"/>
            <a:ext cx="8353425" cy="864095"/>
          </a:xfrm>
        </p:spPr>
        <p:txBody>
          <a:bodyPr/>
          <a:lstStyle>
            <a:lvl1pPr marL="0" indent="0">
              <a:spcBef>
                <a:spcPts val="0"/>
              </a:spcBef>
              <a:defRPr sz="1600" b="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>
              <a:spcBef>
                <a:spcPts val="0"/>
              </a:spcBef>
              <a:defRPr sz="1600"/>
            </a:lvl6pPr>
            <a:lvl7pPr>
              <a:spcBef>
                <a:spcPts val="0"/>
              </a:spcBef>
              <a:defRPr sz="1600"/>
            </a:lvl7pPr>
            <a:lvl8pPr>
              <a:spcBef>
                <a:spcPts val="0"/>
              </a:spcBef>
              <a:defRPr sz="1600"/>
            </a:lvl8pPr>
            <a:lvl9pPr>
              <a:spcBef>
                <a:spcPts val="0"/>
              </a:spcBef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pic>
        <p:nvPicPr>
          <p:cNvPr id="11" name="Grafik 10" descr="VDV_Verkehrsunternehmen_Color.bmp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30000" y="236583"/>
            <a:ext cx="2053202" cy="5429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Calibri" pitchFamily="34" charset="0"/>
              <a:buChar char="—"/>
              <a:defRPr/>
            </a:lvl2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19.06.2015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6020742"/>
            <a:ext cx="4176713" cy="216570"/>
          </a:xfrm>
        </p:spPr>
        <p:txBody>
          <a:bodyPr anchor="b" anchorCtr="0"/>
          <a:lstStyle>
            <a:lvl1pPr>
              <a:defRPr sz="800" b="0" baseline="0"/>
            </a:lvl1pPr>
            <a:lvl2pPr marL="0" indent="0">
              <a:buNone/>
              <a:defRPr sz="800"/>
            </a:lvl2pPr>
            <a:lvl3pPr marL="1588" indent="0">
              <a:buNone/>
              <a:defRPr sz="800"/>
            </a:lvl3pPr>
            <a:lvl4pPr marL="0" indent="0">
              <a:buNone/>
              <a:defRPr sz="800"/>
            </a:lvl4pPr>
            <a:lvl5pPr marL="0" indent="0">
              <a:buNone/>
              <a:defRPr sz="800"/>
            </a:lvl5pPr>
            <a:lvl6pPr marL="0" indent="0">
              <a:buNone/>
              <a:defRPr sz="800"/>
            </a:lvl6pPr>
            <a:lvl7pPr marL="0" indent="0">
              <a:buNone/>
              <a:defRPr sz="800"/>
            </a:lvl7pPr>
            <a:lvl8pPr marL="0" indent="0">
              <a:buNone/>
              <a:defRPr sz="800"/>
            </a:lvl8pPr>
            <a:lvl9pPr marL="0" indent="0">
              <a:buNone/>
              <a:defRPr sz="800"/>
            </a:lvl9pPr>
          </a:lstStyle>
          <a:p>
            <a:pPr lvl="0"/>
            <a:r>
              <a:rPr lang="de-DE" dirty="0" smtClean="0"/>
              <a:t>Quellenangabe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/>
          <p:cNvCxnSpPr/>
          <p:nvPr userDrawn="1"/>
        </p:nvCxnSpPr>
        <p:spPr>
          <a:xfrm>
            <a:off x="179388" y="1995487"/>
            <a:ext cx="8785225" cy="0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 userDrawn="1"/>
        </p:nvCxnSpPr>
        <p:spPr>
          <a:xfrm>
            <a:off x="179388" y="3501008"/>
            <a:ext cx="8785225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2060575"/>
            <a:ext cx="8353425" cy="1223963"/>
          </a:xfrm>
        </p:spPr>
        <p:txBody>
          <a:bodyPr anchor="t"/>
          <a:lstStyle>
            <a:lvl1pPr algn="l">
              <a:defRPr sz="3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288" y="3573016"/>
            <a:ext cx="8353425" cy="720080"/>
          </a:xfrm>
        </p:spPr>
        <p:txBody>
          <a:bodyPr tIns="36000" anchor="t" anchorCtr="0"/>
          <a:lstStyle>
            <a:lvl1pPr marL="0" indent="0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179388" y="4365104"/>
            <a:ext cx="8785225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268414"/>
            <a:ext cx="4171950" cy="47529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539750" indent="-265113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414"/>
            <a:ext cx="4171950" cy="47529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19.06.2015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6020742"/>
            <a:ext cx="4176713" cy="216570"/>
          </a:xfrm>
        </p:spPr>
        <p:txBody>
          <a:bodyPr anchor="b" anchorCtr="0"/>
          <a:lstStyle>
            <a:lvl1pPr>
              <a:defRPr sz="800" b="0" baseline="0"/>
            </a:lvl1pPr>
            <a:lvl2pPr marL="0" indent="0">
              <a:buNone/>
              <a:defRPr sz="800"/>
            </a:lvl2pPr>
            <a:lvl3pPr marL="1588" indent="0">
              <a:buNone/>
              <a:defRPr sz="800"/>
            </a:lvl3pPr>
            <a:lvl4pPr marL="0" indent="0">
              <a:buNone/>
              <a:defRPr sz="800"/>
            </a:lvl4pPr>
            <a:lvl5pPr marL="0" indent="0">
              <a:buNone/>
              <a:defRPr sz="800"/>
            </a:lvl5pPr>
            <a:lvl6pPr marL="0" indent="0">
              <a:buNone/>
              <a:defRPr sz="800"/>
            </a:lvl6pPr>
            <a:lvl7pPr marL="0" indent="0">
              <a:buNone/>
              <a:defRPr sz="800"/>
            </a:lvl7pPr>
            <a:lvl8pPr marL="0" indent="0">
              <a:buNone/>
              <a:defRPr sz="800"/>
            </a:lvl8pPr>
            <a:lvl9pPr marL="0" indent="0">
              <a:buNone/>
              <a:defRPr sz="800"/>
            </a:lvl9pPr>
          </a:lstStyle>
          <a:p>
            <a:pPr lvl="0"/>
            <a:r>
              <a:rPr lang="de-DE" dirty="0" smtClean="0"/>
              <a:t>Quellenangabe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374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–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268414"/>
            <a:ext cx="4171950" cy="47529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539750" indent="-265113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19.06.2015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4643438" y="1268413"/>
            <a:ext cx="4176712" cy="4752975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020742"/>
            <a:ext cx="4176713" cy="216570"/>
          </a:xfrm>
        </p:spPr>
        <p:txBody>
          <a:bodyPr anchor="b" anchorCtr="0"/>
          <a:lstStyle>
            <a:lvl1pPr>
              <a:defRPr sz="800" b="0" baseline="0"/>
            </a:lvl1pPr>
            <a:lvl2pPr marL="0" indent="0">
              <a:buNone/>
              <a:defRPr sz="800"/>
            </a:lvl2pPr>
            <a:lvl3pPr marL="1588" indent="0">
              <a:buNone/>
              <a:defRPr sz="800"/>
            </a:lvl3pPr>
            <a:lvl4pPr marL="0" indent="0">
              <a:buNone/>
              <a:defRPr sz="800"/>
            </a:lvl4pPr>
            <a:lvl5pPr marL="0" indent="0">
              <a:buNone/>
              <a:defRPr sz="800"/>
            </a:lvl5pPr>
            <a:lvl6pPr marL="0" indent="0">
              <a:buNone/>
              <a:defRPr sz="800"/>
            </a:lvl6pPr>
            <a:lvl7pPr marL="0" indent="0">
              <a:buNone/>
              <a:defRPr sz="800"/>
            </a:lvl7pPr>
            <a:lvl8pPr marL="0" indent="0">
              <a:buNone/>
              <a:defRPr sz="800"/>
            </a:lvl8pPr>
            <a:lvl9pPr marL="0" indent="0">
              <a:buNone/>
              <a:defRPr sz="800"/>
            </a:lvl9pPr>
          </a:lstStyle>
          <a:p>
            <a:pPr lvl="0"/>
            <a:r>
              <a:rPr lang="de-DE" dirty="0" smtClean="0"/>
              <a:t>Quellenangabe durch Klicken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197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–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268414"/>
            <a:ext cx="8496300" cy="237648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539750" indent="-265113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19.06.2015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/>
          </p:nvPr>
        </p:nvSpPr>
        <p:spPr>
          <a:xfrm>
            <a:off x="323850" y="3789363"/>
            <a:ext cx="8496300" cy="2232025"/>
          </a:xfrm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020742"/>
            <a:ext cx="4176713" cy="216570"/>
          </a:xfrm>
        </p:spPr>
        <p:txBody>
          <a:bodyPr anchor="b" anchorCtr="0"/>
          <a:lstStyle>
            <a:lvl1pPr>
              <a:defRPr sz="800" b="0" baseline="0"/>
            </a:lvl1pPr>
            <a:lvl2pPr marL="0" indent="0">
              <a:buNone/>
              <a:defRPr sz="800"/>
            </a:lvl2pPr>
            <a:lvl3pPr marL="1588" indent="0">
              <a:buNone/>
              <a:defRPr sz="800"/>
            </a:lvl3pPr>
            <a:lvl4pPr marL="0" indent="0">
              <a:buNone/>
              <a:defRPr sz="800"/>
            </a:lvl4pPr>
            <a:lvl5pPr marL="0" indent="0">
              <a:buNone/>
              <a:defRPr sz="800"/>
            </a:lvl5pPr>
            <a:lvl6pPr marL="0" indent="0">
              <a:buNone/>
              <a:defRPr sz="800"/>
            </a:lvl6pPr>
            <a:lvl7pPr marL="0" indent="0">
              <a:buNone/>
              <a:defRPr sz="800"/>
            </a:lvl7pPr>
            <a:lvl8pPr marL="0" indent="0">
              <a:buNone/>
              <a:defRPr sz="800"/>
            </a:lvl8pPr>
            <a:lvl9pPr marL="0" indent="0">
              <a:buNone/>
              <a:defRPr sz="800"/>
            </a:lvl9pPr>
          </a:lstStyle>
          <a:p>
            <a:pPr lvl="0"/>
            <a:r>
              <a:rPr lang="de-DE" dirty="0" smtClean="0"/>
              <a:t>Quellenangabe durch Klicken hinzufügen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19.06.2015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19.06.2015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 descr="VDV_Verkehrsunternehmen_Color.bmp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351162" y="6350030"/>
            <a:ext cx="1482114" cy="391933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496300" cy="864840"/>
          </a:xfrm>
          <a:prstGeom prst="rect">
            <a:avLst/>
          </a:prstGeom>
        </p:spPr>
        <p:txBody>
          <a:bodyPr vert="horz" lIns="0" tIns="0" rIns="0" bIns="36000" rtlCol="0" anchor="b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850" y="1268413"/>
            <a:ext cx="8496300" cy="47529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Siebente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59632" y="6525344"/>
            <a:ext cx="648072" cy="221109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19.06.2015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79712" y="6525344"/>
            <a:ext cx="3960440" cy="221109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19715" y="6525344"/>
            <a:ext cx="287710" cy="2211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6EACCC5-E8F5-45DE-846E-D24B837BA6CD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611560" y="6525344"/>
            <a:ext cx="648072" cy="221109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</a:t>
            </a:r>
            <a:r>
              <a:rPr kumimoji="0" lang="de-DE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VDV 2015</a:t>
            </a:r>
            <a:endParaRPr kumimoji="0" lang="de-DE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323850" y="1052513"/>
            <a:ext cx="8496300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>
            <a:off x="323850" y="6381750"/>
            <a:ext cx="684043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7" r:id="rId4"/>
    <p:sldLayoutId id="2147483656" r:id="rId5"/>
    <p:sldLayoutId id="2147483652" r:id="rId6"/>
    <p:sldLayoutId id="2147483654" r:id="rId7"/>
    <p:sldLayoutId id="2147483655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73050" indent="-27305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638" indent="-27305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 3" pitchFamily="18" charset="2"/>
        <a:buChar char="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265113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39750" indent="-265113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 3" pitchFamily="18" charset="2"/>
        <a:buChar char="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812800" indent="-276225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Calibri" pitchFamily="34" charset="0"/>
        <a:buChar char="—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809625" indent="-27305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 3" pitchFamily="18" charset="2"/>
        <a:buChar char="Ò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76325" indent="-28575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Calibri" pitchFamily="34" charset="0"/>
        <a:buChar char="—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076325" indent="-28575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 3" pitchFamily="18" charset="2"/>
        <a:buChar char="Ò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Wente@vdv.d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2060575"/>
            <a:ext cx="8569200" cy="1223963"/>
          </a:xfrm>
        </p:spPr>
        <p:txBody>
          <a:bodyPr/>
          <a:lstStyle/>
          <a:p>
            <a:r>
              <a:rPr lang="de-DE" dirty="0" smtClean="0"/>
              <a:t>NRW – Studie zur </a:t>
            </a:r>
            <a:br>
              <a:rPr lang="de-DE" dirty="0" smtClean="0"/>
            </a:br>
            <a:r>
              <a:rPr lang="de-DE" dirty="0" smtClean="0"/>
              <a:t>„Vollständigen Barrierefreiheit“ n. § 8 PBefG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Ausschuss für Strukturpolitik </a:t>
            </a:r>
            <a:r>
              <a:rPr lang="de-DE" smtClean="0"/>
              <a:t>und Verkehr</a:t>
            </a:r>
            <a:endParaRPr lang="de-DE" dirty="0" smtClean="0"/>
          </a:p>
          <a:p>
            <a:r>
              <a:rPr lang="de-DE" dirty="0" smtClean="0"/>
              <a:t>Städte- und Gemeindebund NRW</a:t>
            </a:r>
            <a:endParaRPr lang="de-DE" dirty="0"/>
          </a:p>
        </p:txBody>
      </p:sp>
      <p:pic>
        <p:nvPicPr>
          <p:cNvPr id="4" name="Grafik 3" descr="VDV_Verkehrsunternehmen_Colo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476672"/>
            <a:ext cx="2053202" cy="542953"/>
          </a:xfrm>
          <a:prstGeom prst="rect">
            <a:avLst/>
          </a:prstGeom>
        </p:spPr>
      </p:pic>
      <p:sp>
        <p:nvSpPr>
          <p:cNvPr id="7" name="Textplatzhalter 4"/>
          <p:cNvSpPr txBox="1">
            <a:spLocks/>
          </p:cNvSpPr>
          <p:nvPr/>
        </p:nvSpPr>
        <p:spPr>
          <a:xfrm>
            <a:off x="288001" y="4596030"/>
            <a:ext cx="8353425" cy="86409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3050" indent="-2730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Calibri" pitchFamily="34" charset="0"/>
              <a:buChar char="—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638" indent="-2730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 3" pitchFamily="18" charset="2"/>
              <a:buChar char="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8163" indent="-265113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Calibri" pitchFamily="34" charset="0"/>
              <a:buChar char="—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9750" indent="-265113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 3" pitchFamily="18" charset="2"/>
              <a:buChar char="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12800" indent="-276225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Calibri" pitchFamily="34" charset="0"/>
              <a:buChar char="—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09625" indent="-2730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 3" pitchFamily="18" charset="2"/>
              <a:buChar char="Ò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76325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Calibri" pitchFamily="34" charset="0"/>
              <a:buChar char="—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76325" indent="-28575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 3" pitchFamily="18" charset="2"/>
              <a:buChar char="Ò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mtClean="0"/>
              <a:t>Jüchen, 02.09.2015</a:t>
            </a:r>
            <a:endParaRPr lang="de-DE" dirty="0" smtClean="0"/>
          </a:p>
          <a:p>
            <a:r>
              <a:rPr lang="de-DE" dirty="0" smtClean="0"/>
              <a:t>Volker Wente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904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</a:t>
            </a:r>
            <a:br>
              <a:rPr lang="de-DE" dirty="0" smtClean="0"/>
            </a:br>
            <a:r>
              <a:rPr lang="de-DE" dirty="0" smtClean="0"/>
              <a:t>Beleuchtung Haltestelle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de-DE" dirty="0" smtClean="0"/>
              <a:t>„</a:t>
            </a:r>
            <a:r>
              <a:rPr lang="de-DE" b="1" dirty="0" smtClean="0"/>
              <a:t>Mindestanforderungen“:</a:t>
            </a:r>
          </a:p>
          <a:p>
            <a:pPr marL="0" lvl="1" indent="0">
              <a:buNone/>
            </a:pPr>
            <a:endParaRPr lang="de-DE" dirty="0" smtClean="0"/>
          </a:p>
          <a:p>
            <a:pPr lvl="1">
              <a:buClr>
                <a:srgbClr val="057DAA"/>
              </a:buClr>
            </a:pPr>
            <a:r>
              <a:rPr lang="de-DE" dirty="0" smtClean="0"/>
              <a:t>Alle Haltestellen sollen beleuchtet werden.</a:t>
            </a:r>
          </a:p>
          <a:p>
            <a:pPr marL="0" lvl="1" indent="0">
              <a:buNone/>
            </a:pPr>
            <a:endParaRPr lang="de-DE" dirty="0"/>
          </a:p>
          <a:p>
            <a:pPr marL="0" lvl="1" indent="0">
              <a:buNone/>
            </a:pPr>
            <a:r>
              <a:rPr lang="de-DE" b="1" dirty="0" smtClean="0"/>
              <a:t>Kritik:</a:t>
            </a:r>
          </a:p>
          <a:p>
            <a:pPr lvl="1"/>
            <a:r>
              <a:rPr lang="de-DE" dirty="0" smtClean="0"/>
              <a:t>Beleuchtung gleicht keine behindertenspezifische Beeinträchtigung aus</a:t>
            </a:r>
          </a:p>
          <a:p>
            <a:pPr lvl="1"/>
            <a:r>
              <a:rPr lang="de-DE" dirty="0" smtClean="0"/>
              <a:t>keine bekannten Norm verlangt die </a:t>
            </a:r>
            <a:r>
              <a:rPr lang="de-DE" dirty="0"/>
              <a:t>B</a:t>
            </a:r>
            <a:r>
              <a:rPr lang="de-DE" dirty="0" smtClean="0"/>
              <a:t>eleuchtung</a:t>
            </a:r>
          </a:p>
          <a:p>
            <a:pPr lvl="1"/>
            <a:r>
              <a:rPr lang="de-DE" dirty="0" smtClean="0"/>
              <a:t>Kosten für NRW mind. 100 Mio. Euro (nur Investition, zzgl. Wartung / Verbrauch)</a:t>
            </a:r>
          </a:p>
          <a:p>
            <a:pPr lvl="4"/>
            <a:r>
              <a:rPr lang="de-DE" dirty="0" smtClean="0"/>
              <a:t>50</a:t>
            </a:r>
            <a:r>
              <a:rPr lang="de-DE" dirty="0"/>
              <a:t>% der </a:t>
            </a:r>
            <a:r>
              <a:rPr lang="de-DE" dirty="0" smtClean="0"/>
              <a:t>100.000 Haltestellenkanten </a:t>
            </a:r>
            <a:r>
              <a:rPr lang="de-DE" dirty="0"/>
              <a:t>in NRW </a:t>
            </a:r>
            <a:r>
              <a:rPr lang="de-DE" dirty="0" smtClean="0"/>
              <a:t>müssen umgerüstet werden</a:t>
            </a:r>
          </a:p>
          <a:p>
            <a:pPr lvl="4"/>
            <a:r>
              <a:rPr lang="de-DE" dirty="0" smtClean="0"/>
              <a:t>Kosten </a:t>
            </a:r>
            <a:r>
              <a:rPr lang="de-DE" dirty="0"/>
              <a:t>je Haltestelle </a:t>
            </a:r>
            <a:r>
              <a:rPr lang="de-DE" dirty="0" smtClean="0"/>
              <a:t>2.000</a:t>
            </a:r>
            <a:r>
              <a:rPr lang="de-DE" dirty="0"/>
              <a:t>,- </a:t>
            </a:r>
            <a:r>
              <a:rPr lang="de-DE" dirty="0" smtClean="0"/>
              <a:t>Euro</a:t>
            </a:r>
          </a:p>
          <a:p>
            <a:pPr marL="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924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Beispiel: </a:t>
            </a:r>
            <a:br>
              <a:rPr lang="de-DE" dirty="0" smtClean="0"/>
            </a:br>
            <a:r>
              <a:rPr lang="de-DE" dirty="0" smtClean="0"/>
              <a:t>Klapprampe beim Bus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588" lvl="2" indent="0">
              <a:buNone/>
            </a:pPr>
            <a:r>
              <a:rPr lang="de-DE" b="1" dirty="0" smtClean="0"/>
              <a:t>„Mindestanforderungen“:</a:t>
            </a:r>
          </a:p>
          <a:p>
            <a:pPr marL="0" lvl="1" indent="0">
              <a:buNone/>
            </a:pPr>
            <a:r>
              <a:rPr lang="de-DE" b="1" dirty="0"/>
              <a:t>	</a:t>
            </a:r>
            <a:endParaRPr lang="de-DE" b="1" dirty="0" smtClean="0"/>
          </a:p>
          <a:p>
            <a:pPr lvl="1">
              <a:buClr>
                <a:srgbClr val="057DAA"/>
              </a:buClr>
            </a:pPr>
            <a:r>
              <a:rPr lang="de-DE" dirty="0" smtClean="0"/>
              <a:t>Für Rollstuhlfahrer ist eine fahrzeuggebundene … Lösung (z.B. Klapprampe) vorzuhalten. Die Rampenneigung darf max. 6 % betragen.</a:t>
            </a:r>
          </a:p>
          <a:p>
            <a:pPr marL="0" lvl="1" indent="0">
              <a:buNone/>
            </a:pPr>
            <a:endParaRPr lang="de-DE" dirty="0"/>
          </a:p>
          <a:p>
            <a:pPr marL="0" lvl="1" indent="0">
              <a:buNone/>
            </a:pPr>
            <a:r>
              <a:rPr lang="de-DE" b="1" dirty="0" smtClean="0"/>
              <a:t>Kritik:</a:t>
            </a:r>
          </a:p>
          <a:p>
            <a:pPr lvl="1"/>
            <a:r>
              <a:rPr lang="de-DE" dirty="0" smtClean="0"/>
              <a:t>Rampe ist in Busnorm UN/ECE R107 mit 12% Neigung auf 15 cm hohen Bordstein vorgegeben</a:t>
            </a:r>
          </a:p>
          <a:p>
            <a:pPr lvl="1"/>
            <a:r>
              <a:rPr lang="de-DE" dirty="0" smtClean="0"/>
              <a:t>Keine Norm bestimmt geringere Rampenneigung</a:t>
            </a:r>
          </a:p>
          <a:p>
            <a:pPr lvl="1"/>
            <a:r>
              <a:rPr lang="de-DE" dirty="0" smtClean="0"/>
              <a:t>Norm DIN 18040-3 regelt nur Neigung von </a:t>
            </a:r>
            <a:r>
              <a:rPr lang="de-DE" u="sng" dirty="0" smtClean="0"/>
              <a:t>Bewegungsflächen</a:t>
            </a:r>
            <a:r>
              <a:rPr lang="de-DE" dirty="0" smtClean="0"/>
              <a:t> (nur hier max. 6 %), nicht aber von Überfahrrampen o. ä. </a:t>
            </a:r>
          </a:p>
          <a:p>
            <a:pPr lvl="1"/>
            <a:r>
              <a:rPr lang="de-DE" dirty="0" smtClean="0"/>
              <a:t>Behindertenverbände akzeptieren selbst 12% Neigung bei Einstiegshilfe der Bahn</a:t>
            </a:r>
          </a:p>
          <a:p>
            <a:pPr lvl="1"/>
            <a:r>
              <a:rPr lang="de-DE" dirty="0" smtClean="0"/>
              <a:t>wer Rampen mit diesem geringen Höhenunterschied ( ca. 6 - 11 cm) im Greifrollstuhl nicht überwinden kann, ist auch zur Eigensicherung im Bus nicht fähig und von der Beförderung ausgeschlossen</a:t>
            </a:r>
          </a:p>
          <a:p>
            <a:pPr lvl="1"/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33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Zwischenfazit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827584" y="1412776"/>
            <a:ext cx="6624735" cy="208823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Die Studie verfehlt ihren Auftrag, weil ohne substantiierte Herleitung idealtypische, sachlich nicht gebotene und nicht finanzierbare Maximalforderungen im Ergebnis der Behindertenverbände formuliert und keine </a:t>
            </a:r>
            <a:r>
              <a:rPr lang="de-DE" sz="2000" b="1" dirty="0" err="1" smtClean="0"/>
              <a:t>Mindestaanforderungen</a:t>
            </a:r>
            <a:r>
              <a:rPr lang="de-DE" sz="2000" b="1" dirty="0" smtClean="0"/>
              <a:t> herausgearbeitet wurden</a:t>
            </a:r>
            <a:endParaRPr lang="de-DE" sz="2000" b="1" dirty="0"/>
          </a:p>
        </p:txBody>
      </p:sp>
      <p:sp>
        <p:nvSpPr>
          <p:cNvPr id="8" name="Abgerundetes Rechteck 7"/>
          <p:cNvSpPr/>
          <p:nvPr/>
        </p:nvSpPr>
        <p:spPr>
          <a:xfrm>
            <a:off x="827584" y="3861049"/>
            <a:ext cx="6624735" cy="1871661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Die Studie hat formale Mängel, weil die Arbeitspakete nicht vollständig abgearbeitet wurden und so die Evaluation der Unternehmensseite (und der Kommunen) unterblieb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2287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Handlungsoptionen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464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Studie muss überarbeitet werden, um formal als Entscheidungsgrundlage geeignet zu sein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b="1" dirty="0">
                <a:solidFill>
                  <a:prstClr val="black"/>
                </a:solidFill>
              </a:rPr>
              <a:t>Darstellung des rechtlich </a:t>
            </a:r>
            <a:r>
              <a:rPr lang="de-DE" b="1" dirty="0" smtClean="0">
                <a:solidFill>
                  <a:prstClr val="black"/>
                </a:solidFill>
              </a:rPr>
              <a:t>Geforderten</a:t>
            </a:r>
          </a:p>
          <a:p>
            <a:pPr marL="0" lvl="1" indent="0">
              <a:buNone/>
            </a:pPr>
            <a:endParaRPr lang="de-DE" dirty="0"/>
          </a:p>
          <a:p>
            <a:pPr lvl="1">
              <a:buClr>
                <a:srgbClr val="057DAA"/>
              </a:buClr>
            </a:pPr>
            <a:r>
              <a:rPr lang="de-DE" b="1" dirty="0">
                <a:solidFill>
                  <a:prstClr val="black"/>
                </a:solidFill>
              </a:rPr>
              <a:t>Darstellung der erwarteten Kosten</a:t>
            </a:r>
          </a:p>
          <a:p>
            <a:pPr lvl="3">
              <a:buClr>
                <a:srgbClr val="057DAA"/>
              </a:buClr>
            </a:pPr>
            <a:r>
              <a:rPr lang="de-DE" dirty="0">
                <a:solidFill>
                  <a:prstClr val="black"/>
                </a:solidFill>
              </a:rPr>
              <a:t>Beschreibung des aktuellen Zustandes / Erfüllungsgrad der Anforderungen laut Studie</a:t>
            </a:r>
          </a:p>
          <a:p>
            <a:pPr lvl="3">
              <a:buClr>
                <a:srgbClr val="057DAA"/>
              </a:buClr>
            </a:pPr>
            <a:r>
              <a:rPr lang="de-DE" dirty="0">
                <a:solidFill>
                  <a:prstClr val="black"/>
                </a:solidFill>
              </a:rPr>
              <a:t>Qualifizierte </a:t>
            </a:r>
            <a:r>
              <a:rPr lang="de-DE" dirty="0" smtClean="0">
                <a:solidFill>
                  <a:prstClr val="black"/>
                </a:solidFill>
              </a:rPr>
              <a:t>Kostenschätzung </a:t>
            </a:r>
            <a:r>
              <a:rPr lang="de-DE" dirty="0">
                <a:solidFill>
                  <a:prstClr val="black"/>
                </a:solidFill>
              </a:rPr>
              <a:t>für </a:t>
            </a:r>
            <a:r>
              <a:rPr lang="de-DE" dirty="0" smtClean="0">
                <a:solidFill>
                  <a:prstClr val="black"/>
                </a:solidFill>
              </a:rPr>
              <a:t>vollumfängliche </a:t>
            </a:r>
            <a:r>
              <a:rPr lang="de-DE" dirty="0">
                <a:solidFill>
                  <a:prstClr val="black"/>
                </a:solidFill>
              </a:rPr>
              <a:t>Ertüchtigung des ÖPNV-Systems </a:t>
            </a:r>
          </a:p>
          <a:p>
            <a:pPr lvl="3">
              <a:buClr>
                <a:srgbClr val="057DAA"/>
              </a:buClr>
            </a:pPr>
            <a:r>
              <a:rPr lang="de-DE" dirty="0">
                <a:solidFill>
                  <a:prstClr val="black"/>
                </a:solidFill>
              </a:rPr>
              <a:t>Qualifizierte Kostenschätzung unter </a:t>
            </a:r>
            <a:r>
              <a:rPr lang="de-DE" dirty="0" smtClean="0">
                <a:solidFill>
                  <a:prstClr val="black"/>
                </a:solidFill>
              </a:rPr>
              <a:t>Nutzung etwaiger Ausnahmemöglichkeiten</a:t>
            </a:r>
          </a:p>
          <a:p>
            <a:pPr marL="273050" lvl="3" indent="0">
              <a:buClr>
                <a:srgbClr val="057DAA"/>
              </a:buClr>
              <a:buNone/>
            </a:pPr>
            <a:endParaRPr lang="de-DE" dirty="0" smtClean="0"/>
          </a:p>
          <a:p>
            <a:pPr lvl="1"/>
            <a:r>
              <a:rPr lang="de-DE" b="1" dirty="0" smtClean="0"/>
              <a:t>Darstellung der „Mehranforderungen“ gegenüber faktisch bindenden Normen</a:t>
            </a:r>
          </a:p>
          <a:p>
            <a:pPr lvl="3"/>
            <a:r>
              <a:rPr lang="de-DE" dirty="0" smtClean="0"/>
              <a:t>Kategorisierung jeder Anforderung nach </a:t>
            </a:r>
          </a:p>
          <a:p>
            <a:pPr lvl="6"/>
            <a:r>
              <a:rPr lang="de-DE" dirty="0" smtClean="0"/>
              <a:t>gesetzlich verpflichtend, </a:t>
            </a:r>
          </a:p>
          <a:p>
            <a:pPr lvl="6"/>
            <a:r>
              <a:rPr lang="de-DE" dirty="0" smtClean="0"/>
              <a:t>DIN-Norm und als Stand der Technik faktisch bindend, </a:t>
            </a:r>
          </a:p>
          <a:p>
            <a:pPr lvl="6"/>
            <a:r>
              <a:rPr lang="de-DE" dirty="0" smtClean="0"/>
              <a:t>unverbindlicher Anforderungskatalog der Behindertenverbände usw. </a:t>
            </a:r>
          </a:p>
          <a:p>
            <a:pPr lvl="6"/>
            <a:r>
              <a:rPr lang="de-DE" dirty="0" smtClean="0"/>
              <a:t>….</a:t>
            </a:r>
          </a:p>
          <a:p>
            <a:pPr lvl="3"/>
            <a:r>
              <a:rPr lang="de-DE" dirty="0" smtClean="0"/>
              <a:t>Darstellung etwaiger Ausnahmetatbestände/Alternativen für die jeweiligen Regelungen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8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Drei Optionen bieten sich </a:t>
            </a:r>
            <a:br>
              <a:rPr lang="de-DE" dirty="0" smtClean="0"/>
            </a:br>
            <a:r>
              <a:rPr lang="de-DE" dirty="0" smtClean="0"/>
              <a:t>für den grundsätzlichen Umgang mit der Studie 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+mj-lt"/>
              <a:buAutoNum type="arabicPeriod"/>
            </a:pPr>
            <a:r>
              <a:rPr lang="de-DE" b="1" dirty="0" smtClean="0"/>
              <a:t>Ablehnung des Papiers, weil der Auftrag nicht erfüllt wurde</a:t>
            </a:r>
          </a:p>
          <a:p>
            <a:pPr marL="609600" lvl="4" indent="-342900"/>
            <a:r>
              <a:rPr lang="de-DE" dirty="0" smtClean="0"/>
              <a:t>keine Bindung an zu weitgehende Forderungen</a:t>
            </a:r>
          </a:p>
          <a:p>
            <a:pPr marL="609600" lvl="4" indent="-342900"/>
            <a:r>
              <a:rPr lang="de-DE" dirty="0" smtClean="0"/>
              <a:t>vsl. keine landesrechtlichen Ausnahmetatbestände im ÖPNVG</a:t>
            </a:r>
          </a:p>
          <a:p>
            <a:pPr marL="342900" lvl="1" indent="-342900">
              <a:buFont typeface="+mj-lt"/>
              <a:buAutoNum type="arabicPeriod"/>
            </a:pPr>
            <a:r>
              <a:rPr lang="de-DE" b="1" dirty="0" smtClean="0"/>
              <a:t>Akzeptieren des Papiers trotz der Mängel</a:t>
            </a:r>
          </a:p>
          <a:p>
            <a:pPr lvl="4"/>
            <a:r>
              <a:rPr lang="de-DE" dirty="0" smtClean="0"/>
              <a:t>einzelne Ausnahmen </a:t>
            </a:r>
            <a:r>
              <a:rPr lang="de-DE" smtClean="0"/>
              <a:t>würden in das </a:t>
            </a:r>
            <a:r>
              <a:rPr lang="de-DE" dirty="0" smtClean="0"/>
              <a:t>ÖPNVG NRW aufgenommen werden</a:t>
            </a:r>
          </a:p>
          <a:p>
            <a:pPr lvl="5"/>
            <a:r>
              <a:rPr lang="de-DE" dirty="0" smtClean="0"/>
              <a:t>einige Kommunen diskutieren erhebliche Verlängerung der Frist zum 1.1.2022</a:t>
            </a:r>
          </a:p>
          <a:p>
            <a:pPr lvl="4"/>
            <a:r>
              <a:rPr lang="de-DE" dirty="0" smtClean="0"/>
              <a:t>Definition weiterer Ausnahmen vor Ort zusätzlich möglich, aber schwierig, da „gegen“ ein akzeptiertes Papier argumentiert werden muss</a:t>
            </a:r>
          </a:p>
          <a:p>
            <a:pPr marL="342900" lvl="1" indent="-342900">
              <a:buFont typeface="+mj-lt"/>
              <a:buAutoNum type="arabicPeriod"/>
            </a:pPr>
            <a:r>
              <a:rPr lang="de-DE" b="1" dirty="0" smtClean="0"/>
              <a:t>Prinzipielle Akzeptanz des Papiers und Definition weiterer tatsächlich gebotener (Mindest-) Ausnahmen zur Aufnahme in das ÖPNVG NRW</a:t>
            </a:r>
          </a:p>
          <a:p>
            <a:pPr lvl="4"/>
            <a:r>
              <a:rPr lang="de-DE" dirty="0" smtClean="0"/>
              <a:t>faktische Anerkennung eines rechtl./tatsächlich nicht gebotenen Ausbaustandards</a:t>
            </a:r>
          </a:p>
          <a:p>
            <a:pPr lvl="4"/>
            <a:r>
              <a:rPr lang="de-DE" dirty="0" smtClean="0"/>
              <a:t>pragmatische Relativierung dieser Ausbaustandards durch gesetzliche normierte Ausnahmen, die vergleichsweise einfach im Nahverkehrsplan zu übernehmen sind</a:t>
            </a:r>
          </a:p>
          <a:p>
            <a:pPr lvl="4"/>
            <a:r>
              <a:rPr lang="de-DE" b="1" dirty="0" smtClean="0"/>
              <a:t>wenn ja, welche Ausnahmen wären</a:t>
            </a:r>
            <a:r>
              <a:rPr lang="de-DE" dirty="0"/>
              <a:t> </a:t>
            </a:r>
            <a:r>
              <a:rPr lang="de-DE" b="1" dirty="0" smtClean="0"/>
              <a:t>notwendigerweise geboten?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2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 3: </a:t>
            </a:r>
            <a:br>
              <a:rPr lang="de-DE" dirty="0" smtClean="0"/>
            </a:br>
            <a:r>
              <a:rPr lang="de-DE" dirty="0" smtClean="0"/>
              <a:t>Diese materiellen Änderungen sind mind. notwendig (1/2)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b="1" dirty="0" smtClean="0">
                <a:solidFill>
                  <a:prstClr val="black"/>
                </a:solidFill>
              </a:rPr>
              <a:t>Haltestellen unter 200 Einsteigern </a:t>
            </a:r>
            <a:r>
              <a:rPr lang="de-DE" dirty="0" smtClean="0">
                <a:solidFill>
                  <a:prstClr val="black"/>
                </a:solidFill>
              </a:rPr>
              <a:t>/ Tag müssen nicht barrierefrei ausgebaut werden</a:t>
            </a:r>
          </a:p>
          <a:p>
            <a:pPr lvl="1"/>
            <a:r>
              <a:rPr lang="de-DE" dirty="0" smtClean="0">
                <a:solidFill>
                  <a:prstClr val="black"/>
                </a:solidFill>
              </a:rPr>
              <a:t>Anlagen, Fahrzeuge und sonstige Systemkomponenten dürfen entsprechend ihrer </a:t>
            </a:r>
            <a:r>
              <a:rPr lang="de-DE" b="1" dirty="0" smtClean="0">
                <a:solidFill>
                  <a:prstClr val="black"/>
                </a:solidFill>
              </a:rPr>
              <a:t>wirtschaftlichen Nutzungsdauer / Zweckbindung weiterbetrieben </a:t>
            </a:r>
            <a:r>
              <a:rPr lang="de-DE" dirty="0" smtClean="0">
                <a:solidFill>
                  <a:prstClr val="black"/>
                </a:solidFill>
              </a:rPr>
              <a:t>werden</a:t>
            </a:r>
          </a:p>
          <a:p>
            <a:pPr lvl="3"/>
            <a:r>
              <a:rPr lang="de-DE" b="1" dirty="0" smtClean="0">
                <a:solidFill>
                  <a:prstClr val="black"/>
                </a:solidFill>
              </a:rPr>
              <a:t>Sonderproblem: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</a:p>
          <a:p>
            <a:pPr lvl="6"/>
            <a:r>
              <a:rPr lang="de-DE" dirty="0" smtClean="0">
                <a:solidFill>
                  <a:prstClr val="black"/>
                </a:solidFill>
              </a:rPr>
              <a:t>Durch Normänderungen entsprechen praktisch alle ortsfesten Anlagen, die nach Standards vor ca. 2013 gebaut wurden, nicht aktuellen Normen(Köln: nur 2 (!) Stadtbahnhaltestellen haben Rampenneigung ≤ 6%)</a:t>
            </a:r>
          </a:p>
          <a:p>
            <a:pPr lvl="1">
              <a:buClr>
                <a:srgbClr val="057DAA"/>
              </a:buClr>
            </a:pPr>
            <a:r>
              <a:rPr lang="de-DE" b="1" dirty="0" smtClean="0">
                <a:solidFill>
                  <a:prstClr val="black"/>
                </a:solidFill>
              </a:rPr>
              <a:t>Verzicht auf Pflicht zur Beleuchtung </a:t>
            </a:r>
            <a:r>
              <a:rPr lang="de-DE" dirty="0" smtClean="0">
                <a:solidFill>
                  <a:prstClr val="black"/>
                </a:solidFill>
              </a:rPr>
              <a:t>von Haltestellen</a:t>
            </a:r>
          </a:p>
          <a:p>
            <a:pPr lvl="1">
              <a:buClr>
                <a:srgbClr val="057DAA"/>
              </a:buClr>
            </a:pPr>
            <a:r>
              <a:rPr lang="de-DE" b="1" dirty="0" smtClean="0">
                <a:solidFill>
                  <a:prstClr val="black"/>
                </a:solidFill>
              </a:rPr>
              <a:t>Barrierefrei ist eine Haltestelle bei 16 cm Bordsteinhöhe </a:t>
            </a:r>
            <a:r>
              <a:rPr lang="de-DE" dirty="0" smtClean="0">
                <a:solidFill>
                  <a:prstClr val="black"/>
                </a:solidFill>
              </a:rPr>
              <a:t>und wenn die Klapprampe des Busses eine Neigung von ≤ 12 % hat</a:t>
            </a:r>
          </a:p>
          <a:p>
            <a:pPr lvl="3">
              <a:buClr>
                <a:srgbClr val="057DAA"/>
              </a:buClr>
            </a:pPr>
            <a:r>
              <a:rPr lang="de-DE" dirty="0" smtClean="0">
                <a:solidFill>
                  <a:prstClr val="black"/>
                </a:solidFill>
              </a:rPr>
              <a:t>technisch gibt es praktisch keine (zuverlässige) Alternative</a:t>
            </a:r>
            <a:endParaRPr lang="de-DE" dirty="0"/>
          </a:p>
          <a:p>
            <a:pPr lvl="1">
              <a:buClr>
                <a:srgbClr val="057DAA"/>
              </a:buClr>
            </a:pPr>
            <a:r>
              <a:rPr lang="de-DE" b="1" dirty="0" smtClean="0">
                <a:solidFill>
                  <a:prstClr val="black"/>
                </a:solidFill>
              </a:rPr>
              <a:t>Keine Pflicht zur Ausstattung von Haltestellen mit Sitzbänken/Armlehnen</a:t>
            </a:r>
          </a:p>
          <a:p>
            <a:pPr lvl="1">
              <a:buClr>
                <a:srgbClr val="057DAA"/>
              </a:buClr>
            </a:pPr>
            <a:r>
              <a:rPr lang="de-DE" b="1" dirty="0" smtClean="0">
                <a:solidFill>
                  <a:prstClr val="black"/>
                </a:solidFill>
              </a:rPr>
              <a:t>Maßbegrenzung für Vitrinen der Fahrgastinformationen ist zu streichen</a:t>
            </a:r>
          </a:p>
          <a:p>
            <a:pPr lvl="1">
              <a:buClr>
                <a:srgbClr val="057DAA"/>
              </a:buClr>
            </a:pPr>
            <a:endParaRPr lang="de-DE" dirty="0" smtClean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50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Option 3: </a:t>
            </a:r>
            <a:br>
              <a:rPr lang="de-DE" dirty="0" smtClean="0"/>
            </a:br>
            <a:r>
              <a:rPr lang="de-DE" dirty="0" smtClean="0"/>
              <a:t>Diese materiellen Änderungen sind mind. notwendig (2/2)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484784"/>
            <a:ext cx="8496300" cy="4536604"/>
          </a:xfrm>
        </p:spPr>
        <p:txBody>
          <a:bodyPr/>
          <a:lstStyle/>
          <a:p>
            <a:pPr lvl="1"/>
            <a:r>
              <a:rPr lang="de-DE" dirty="0" smtClean="0">
                <a:solidFill>
                  <a:prstClr val="black"/>
                </a:solidFill>
              </a:rPr>
              <a:t>Grundsätzlich </a:t>
            </a:r>
            <a:r>
              <a:rPr lang="de-DE" b="1" dirty="0" smtClean="0">
                <a:solidFill>
                  <a:prstClr val="black"/>
                </a:solidFill>
              </a:rPr>
              <a:t>zu relativieren ist das </a:t>
            </a:r>
            <a:r>
              <a:rPr lang="de-DE" b="1" dirty="0" err="1" smtClean="0">
                <a:solidFill>
                  <a:prstClr val="black"/>
                </a:solidFill>
              </a:rPr>
              <a:t>Spaltmaß</a:t>
            </a:r>
            <a:r>
              <a:rPr lang="de-DE" b="1" dirty="0" smtClean="0">
                <a:solidFill>
                  <a:prstClr val="black"/>
                </a:solidFill>
              </a:rPr>
              <a:t> von 5 cm in Höhe und Tiefe</a:t>
            </a:r>
          </a:p>
          <a:p>
            <a:pPr lvl="3"/>
            <a:r>
              <a:rPr lang="de-DE" dirty="0" smtClean="0">
                <a:solidFill>
                  <a:prstClr val="black"/>
                </a:solidFill>
              </a:rPr>
              <a:t>technisch ist dieses Spaltmaß praktisch nicht zu gewährleisten</a:t>
            </a:r>
          </a:p>
          <a:p>
            <a:pPr lvl="3"/>
            <a:r>
              <a:rPr lang="de-DE" dirty="0" smtClean="0">
                <a:solidFill>
                  <a:prstClr val="black"/>
                </a:solidFill>
              </a:rPr>
              <a:t>Verwaltungsvorschrift zum Stadtbahnbau in NRW verlangt Höhendifferenz Bahnsteig - Stadtbahn von 10 cm </a:t>
            </a:r>
          </a:p>
          <a:p>
            <a:pPr lvl="6"/>
            <a:r>
              <a:rPr lang="de-DE" dirty="0" smtClean="0">
                <a:solidFill>
                  <a:prstClr val="black"/>
                </a:solidFill>
              </a:rPr>
              <a:t>entspricht den Verschleißgrenzen und stellt sicher, dass der Fahrgast beim Aussteigen stets zum Bahnsteig „hinab steigt“</a:t>
            </a:r>
          </a:p>
          <a:p>
            <a:pPr lvl="3"/>
            <a:r>
              <a:rPr lang="de-DE" dirty="0" smtClean="0">
                <a:solidFill>
                  <a:prstClr val="black"/>
                </a:solidFill>
              </a:rPr>
              <a:t>DIN 18040 -3 (</a:t>
            </a:r>
            <a:r>
              <a:rPr lang="de-DE" dirty="0" err="1" smtClean="0">
                <a:solidFill>
                  <a:prstClr val="black"/>
                </a:solidFill>
              </a:rPr>
              <a:t>Ziff</a:t>
            </a:r>
            <a:r>
              <a:rPr lang="de-DE" dirty="0" smtClean="0">
                <a:solidFill>
                  <a:prstClr val="black"/>
                </a:solidFill>
              </a:rPr>
              <a:t> 5.4.3) lässt ausdrücklich größere Spaltmaße zu, wenn eine Überbrückung an mindestens einem Zugang sichergestellt ist</a:t>
            </a:r>
          </a:p>
          <a:p>
            <a:pPr lvl="3"/>
            <a:endParaRPr lang="de-DE" dirty="0" smtClean="0">
              <a:solidFill>
                <a:prstClr val="black"/>
              </a:solidFill>
            </a:endParaRPr>
          </a:p>
          <a:p>
            <a:pPr lvl="1">
              <a:buClr>
                <a:srgbClr val="057DAA"/>
              </a:buClr>
            </a:pPr>
            <a:r>
              <a:rPr lang="de-DE" dirty="0" smtClean="0">
                <a:solidFill>
                  <a:prstClr val="black"/>
                </a:solidFill>
              </a:rPr>
              <a:t>Die faktische </a:t>
            </a:r>
            <a:r>
              <a:rPr lang="de-DE" b="1" dirty="0" smtClean="0">
                <a:solidFill>
                  <a:prstClr val="black"/>
                </a:solidFill>
              </a:rPr>
              <a:t>Umbauverpflichtung </a:t>
            </a:r>
            <a:endParaRPr lang="de-DE" b="1" dirty="0">
              <a:solidFill>
                <a:prstClr val="black"/>
              </a:solidFill>
            </a:endParaRPr>
          </a:p>
          <a:p>
            <a:pPr marL="539750" lvl="5" indent="0">
              <a:buClr>
                <a:srgbClr val="057DAA"/>
              </a:buClr>
              <a:buNone/>
            </a:pPr>
            <a:r>
              <a:rPr lang="de-DE" dirty="0" smtClean="0">
                <a:solidFill>
                  <a:prstClr val="black"/>
                </a:solidFill>
              </a:rPr>
              <a:t>„Dementsprechend </a:t>
            </a:r>
            <a:r>
              <a:rPr lang="de-DE" dirty="0">
                <a:solidFill>
                  <a:prstClr val="black"/>
                </a:solidFill>
              </a:rPr>
              <a:t>sind die jeweiligen Elemente (z. B. eine Bushaltestelle) grundsätzlich unabhängig von einem anderweitig bestehenden Ausbaubedarf möglichst bis zum 1. Januar 2022 anzupassen, um die Barrierefreiheit herzustellen</a:t>
            </a:r>
            <a:r>
              <a:rPr lang="de-DE" dirty="0" smtClean="0">
                <a:solidFill>
                  <a:prstClr val="black"/>
                </a:solidFill>
              </a:rPr>
              <a:t>.“ </a:t>
            </a:r>
            <a:r>
              <a:rPr lang="de-DE" dirty="0">
                <a:solidFill>
                  <a:prstClr val="black"/>
                </a:solidFill>
              </a:rPr>
              <a:t>(</a:t>
            </a:r>
            <a:r>
              <a:rPr lang="de-DE" dirty="0" smtClean="0">
                <a:solidFill>
                  <a:prstClr val="black"/>
                </a:solidFill>
              </a:rPr>
              <a:t>Ziff. IV, letzter Absatz Teil „Definition“) </a:t>
            </a:r>
          </a:p>
          <a:p>
            <a:pPr marL="265113" lvl="3" indent="0">
              <a:buClr>
                <a:srgbClr val="057DAA"/>
              </a:buClr>
              <a:buNone/>
            </a:pPr>
            <a:r>
              <a:rPr lang="de-DE" b="1" dirty="0" smtClean="0">
                <a:solidFill>
                  <a:prstClr val="black"/>
                </a:solidFill>
              </a:rPr>
              <a:t>ist zu streichen</a:t>
            </a:r>
          </a:p>
          <a:p>
            <a:pPr lvl="1">
              <a:buClr>
                <a:srgbClr val="057DAA"/>
              </a:buClr>
            </a:pPr>
            <a:endParaRPr lang="de-DE" dirty="0">
              <a:solidFill>
                <a:prstClr val="black"/>
              </a:solidFill>
            </a:endParaRPr>
          </a:p>
          <a:p>
            <a:pPr lvl="1">
              <a:buClr>
                <a:srgbClr val="057DAA"/>
              </a:buClr>
            </a:pPr>
            <a:endParaRPr lang="de-DE" dirty="0">
              <a:solidFill>
                <a:prstClr val="black"/>
              </a:solidFill>
            </a:endParaRPr>
          </a:p>
          <a:p>
            <a:pPr marL="273050" lvl="3" indent="0">
              <a:buNone/>
            </a:pPr>
            <a:endParaRPr lang="de-DE" dirty="0" smtClean="0">
              <a:solidFill>
                <a:prstClr val="black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55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Besten Dank </a:t>
            </a:r>
            <a:br>
              <a:rPr lang="de-DE" dirty="0" smtClean="0"/>
            </a:br>
            <a:r>
              <a:rPr lang="de-DE" dirty="0" smtClean="0"/>
              <a:t>für Ihre Aufmerksamkeit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288" y="4509120"/>
            <a:ext cx="8353425" cy="7200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DE" sz="1200" b="1" dirty="0" smtClean="0">
                <a:solidFill>
                  <a:schemeClr val="tx1"/>
                </a:solidFill>
              </a:rPr>
              <a:t>Kontakt:</a:t>
            </a:r>
          </a:p>
          <a:p>
            <a:pPr>
              <a:spcBef>
                <a:spcPts val="0"/>
              </a:spcBef>
            </a:pPr>
            <a:r>
              <a:rPr lang="de-DE" sz="1200" dirty="0" smtClean="0">
                <a:solidFill>
                  <a:schemeClr val="tx1"/>
                </a:solidFill>
              </a:rPr>
              <a:t>Volker Wente</a:t>
            </a:r>
          </a:p>
          <a:p>
            <a:pPr>
              <a:spcBef>
                <a:spcPts val="0"/>
              </a:spcBef>
            </a:pPr>
            <a:r>
              <a:rPr lang="de-DE" sz="1200" dirty="0" smtClean="0">
                <a:solidFill>
                  <a:schemeClr val="tx1"/>
                </a:solidFill>
              </a:rPr>
              <a:t>Geschäftsführer VDV NRW</a:t>
            </a:r>
          </a:p>
          <a:p>
            <a:pPr>
              <a:spcBef>
                <a:spcPts val="0"/>
              </a:spcBef>
            </a:pPr>
            <a:r>
              <a:rPr lang="de-DE" sz="1200" dirty="0" smtClean="0">
                <a:solidFill>
                  <a:schemeClr val="tx1"/>
                </a:solidFill>
              </a:rPr>
              <a:t>Verband Deutscher Verkehrsunternehmen e. V.</a:t>
            </a:r>
          </a:p>
          <a:p>
            <a:pPr>
              <a:spcBef>
                <a:spcPts val="0"/>
              </a:spcBef>
            </a:pPr>
            <a:r>
              <a:rPr lang="de-DE" sz="1200" dirty="0" err="1" smtClean="0">
                <a:solidFill>
                  <a:schemeClr val="tx1"/>
                </a:solidFill>
              </a:rPr>
              <a:t>Kamekestraße</a:t>
            </a:r>
            <a:r>
              <a:rPr lang="de-DE" sz="1200" dirty="0" smtClean="0">
                <a:solidFill>
                  <a:schemeClr val="tx1"/>
                </a:solidFill>
              </a:rPr>
              <a:t> 37 – 39</a:t>
            </a:r>
          </a:p>
          <a:p>
            <a:pPr>
              <a:spcBef>
                <a:spcPts val="0"/>
              </a:spcBef>
            </a:pPr>
            <a:r>
              <a:rPr lang="de-DE" sz="1200" dirty="0" smtClean="0">
                <a:solidFill>
                  <a:schemeClr val="tx1"/>
                </a:solidFill>
              </a:rPr>
              <a:t>50672 Köln</a:t>
            </a:r>
          </a:p>
          <a:p>
            <a:pPr>
              <a:spcBef>
                <a:spcPts val="0"/>
              </a:spcBef>
            </a:pPr>
            <a:endParaRPr lang="de-DE" sz="12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de-DE" sz="1200" dirty="0" smtClean="0">
                <a:solidFill>
                  <a:schemeClr val="tx1"/>
                </a:solidFill>
              </a:rPr>
              <a:t>Telefon: 0221 57979 138, Telefax: 0221 57979 8138</a:t>
            </a:r>
          </a:p>
          <a:p>
            <a:pPr>
              <a:spcBef>
                <a:spcPts val="0"/>
              </a:spcBef>
            </a:pPr>
            <a:r>
              <a:rPr lang="de-DE" sz="1200" dirty="0" smtClean="0">
                <a:solidFill>
                  <a:schemeClr val="tx1"/>
                </a:solidFill>
              </a:rPr>
              <a:t>E-Mail: </a:t>
            </a:r>
            <a:r>
              <a:rPr lang="de-DE" sz="1200" dirty="0" smtClean="0">
                <a:solidFill>
                  <a:schemeClr val="tx1"/>
                </a:solidFill>
                <a:hlinkClick r:id="rId3"/>
              </a:rPr>
              <a:t>Wente@</a:t>
            </a:r>
            <a:r>
              <a:rPr lang="de-DE" sz="1200" dirty="0" err="1" smtClean="0">
                <a:solidFill>
                  <a:schemeClr val="tx1"/>
                </a:solidFill>
                <a:hlinkClick r:id="rId3"/>
              </a:rPr>
              <a:t>vdv.de</a:t>
            </a:r>
            <a:r>
              <a:rPr lang="de-DE" sz="1200" dirty="0" smtClean="0">
                <a:solidFill>
                  <a:schemeClr val="tx1"/>
                </a:solidFill>
              </a:rPr>
              <a:t>, Internet: www.vdv.de 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1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Anlass und Ziele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333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Vorstellungen über den Regelungsgehalt von § 8 PBefG divergieren ganz erheblich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1268413"/>
            <a:ext cx="8568630" cy="4752975"/>
          </a:xfrm>
        </p:spPr>
        <p:txBody>
          <a:bodyPr/>
          <a:lstStyle/>
          <a:p>
            <a:r>
              <a:rPr lang="de-DE" b="1" dirty="0"/>
              <a:t>§ 8 Abs. 3 S. 3,4 PBefG regelt </a:t>
            </a:r>
            <a:r>
              <a:rPr lang="de-DE" b="1" dirty="0" smtClean="0"/>
              <a:t>ein Planungsgebot für das Ziel „vollständige Barrierefreiheit“</a:t>
            </a:r>
            <a:endParaRPr lang="de-DE" b="1" dirty="0"/>
          </a:p>
          <a:p>
            <a:pPr lvl="2"/>
            <a:r>
              <a:rPr lang="de-DE" dirty="0"/>
              <a:t>Der Nahverkehrsplan hat die Belange Mobilitäts- und sensorisch Beeinträchtigter mit dem Ziel „vollständiger Barrierefreiheit“  bis zum 1.1.2022 zu berücksichtigen</a:t>
            </a:r>
          </a:p>
          <a:p>
            <a:pPr lvl="2"/>
            <a:r>
              <a:rPr lang="de-DE" dirty="0"/>
              <a:t>Behindertenvertreter usw. sind bei der Aufstellung des Nahverkehrsplans anzuhören</a:t>
            </a:r>
          </a:p>
          <a:p>
            <a:pPr lvl="2"/>
            <a:r>
              <a:rPr lang="de-DE" dirty="0"/>
              <a:t>Ihre Interessen sind „angemessen“ zu </a:t>
            </a:r>
            <a:r>
              <a:rPr lang="de-DE" dirty="0" smtClean="0"/>
              <a:t>berücksichtigen</a:t>
            </a:r>
          </a:p>
          <a:p>
            <a:pPr lvl="2"/>
            <a:endParaRPr lang="de-DE" dirty="0" smtClean="0"/>
          </a:p>
          <a:p>
            <a:pPr marL="1588" lvl="2" indent="0">
              <a:buNone/>
            </a:pPr>
            <a:r>
              <a:rPr lang="de-DE" b="1" dirty="0" smtClean="0"/>
              <a:t>Für eine Umsetzungspflicht der Planungen fehlt ein rechtliches Instrumentarium</a:t>
            </a:r>
          </a:p>
          <a:p>
            <a:pPr lvl="2"/>
            <a:r>
              <a:rPr lang="de-DE" dirty="0" smtClean="0"/>
              <a:t>Unternehmen: 		keine Rechtspflicht zur Beschaffung / zum Einsatz 				barrierefreier Fahrzeuge / Informationstechnologie</a:t>
            </a:r>
          </a:p>
          <a:p>
            <a:pPr marL="790575" lvl="8" indent="0">
              <a:buNone/>
            </a:pPr>
            <a:r>
              <a:rPr lang="de-DE" dirty="0" smtClean="0"/>
              <a:t> 			Genehmigung „kann“ bei Nichtbeachtung NVP versagt werden</a:t>
            </a:r>
          </a:p>
          <a:p>
            <a:pPr lvl="2"/>
            <a:r>
              <a:rPr lang="de-DE" dirty="0" smtClean="0"/>
              <a:t>Straßenbaulastträger: 	keine Rechtspflicht zur Umrüstung von Haltestellen in 				Straßengesetzen</a:t>
            </a:r>
          </a:p>
          <a:p>
            <a:pPr lvl="2"/>
            <a:r>
              <a:rPr lang="de-DE" dirty="0" smtClean="0"/>
              <a:t>Aufgabenträger: 	keine Umsetzungs- / Finanzierungspflichten im ÖPNVG</a:t>
            </a:r>
          </a:p>
          <a:p>
            <a:pPr lvl="2"/>
            <a:endParaRPr lang="de-DE" dirty="0"/>
          </a:p>
          <a:p>
            <a:pPr marL="1588" lvl="2" indent="0">
              <a:buNone/>
            </a:pPr>
            <a:r>
              <a:rPr lang="de-DE" b="1" dirty="0" smtClean="0"/>
              <a:t>Behindertenverbände gehen von Herstellungs-, nicht nur von Planungspflicht bis 2022 aus.  </a:t>
            </a:r>
          </a:p>
          <a:p>
            <a:pPr lvl="2"/>
            <a:endParaRPr lang="de-DE" dirty="0" smtClean="0"/>
          </a:p>
          <a:p>
            <a:pPr lvl="2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10320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Diese Divergenz durch Entwicklung eines gemeinsamen Verständnisses zum barrierefreien Ausbau überwinden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Gesucht werden Antwort auf diese Fragen:</a:t>
            </a:r>
          </a:p>
          <a:p>
            <a:pPr lvl="2"/>
            <a:r>
              <a:rPr lang="de-DE" dirty="0" smtClean="0"/>
              <a:t>Wie kann für möglichst viele mobilitätseingeschränkte Menschen die Nutzung des ÖPNV verbessert werden?</a:t>
            </a:r>
          </a:p>
          <a:p>
            <a:pPr lvl="2"/>
            <a:r>
              <a:rPr lang="de-DE" dirty="0" smtClean="0"/>
              <a:t>Welche Maßnahmen sind tatsächlich notwendig?</a:t>
            </a:r>
          </a:p>
          <a:p>
            <a:pPr lvl="2"/>
            <a:r>
              <a:rPr lang="de-DE" dirty="0" smtClean="0"/>
              <a:t>Welche Maßnahmen sind unter Beachtung der Haushaltssituation (zügig) umsetzbar?</a:t>
            </a:r>
          </a:p>
          <a:p>
            <a:pPr marL="1588" lvl="2" indent="0">
              <a:buNone/>
            </a:pPr>
            <a:endParaRPr lang="de-DE" dirty="0" smtClean="0"/>
          </a:p>
          <a:p>
            <a:r>
              <a:rPr lang="de-DE" b="1" dirty="0" smtClean="0"/>
              <a:t>aber nicht:</a:t>
            </a:r>
          </a:p>
          <a:p>
            <a:pPr lvl="2"/>
            <a:r>
              <a:rPr lang="de-DE" dirty="0" smtClean="0"/>
              <a:t>juristische Grundsatzdiskussion ohne praktischen Nutzen</a:t>
            </a:r>
          </a:p>
          <a:p>
            <a:pPr lvl="2"/>
            <a:r>
              <a:rPr lang="de-DE" dirty="0" smtClean="0"/>
              <a:t>Definition des idealtypischen „vollständig barrierefreien“ ÖPNV-Systems</a:t>
            </a:r>
          </a:p>
          <a:p>
            <a:pPr lvl="2">
              <a:buNone/>
            </a:pPr>
            <a:endParaRPr lang="de-DE" b="1" dirty="0"/>
          </a:p>
          <a:p>
            <a:pPr lvl="2">
              <a:buNone/>
            </a:pPr>
            <a:r>
              <a:rPr lang="de-DE" b="1" dirty="0" smtClean="0"/>
              <a:t>Also:</a:t>
            </a:r>
            <a:endParaRPr lang="de-DE" b="1" dirty="0"/>
          </a:p>
          <a:p>
            <a:pPr lvl="2"/>
            <a:r>
              <a:rPr lang="de-DE" sz="2000" b="1" dirty="0" smtClean="0"/>
              <a:t>pragmatische Verbesserungen für Viele umsetzen statt dogmatische Grundsatzdiskussionen ohne tatsächliche Ergebnisse führen! </a:t>
            </a:r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740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Gutachten sollte funktionale „Mindestanforderungen“ der Barrierefreiheit herausarbeiten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268414"/>
            <a:ext cx="3744094" cy="4752974"/>
          </a:xfrm>
        </p:spPr>
        <p:txBody>
          <a:bodyPr/>
          <a:lstStyle/>
          <a:p>
            <a:pPr lvl="1"/>
            <a:r>
              <a:rPr lang="de-DE" dirty="0" smtClean="0"/>
              <a:t>Auftragnehmer STUVA und Agentur barrierefreies NRW</a:t>
            </a:r>
          </a:p>
          <a:p>
            <a:pPr lvl="1"/>
            <a:r>
              <a:rPr lang="de-DE" dirty="0" smtClean="0"/>
              <a:t>Auftraggeber MBWSV NRW in Abstimmung mit MAIS NRW</a:t>
            </a:r>
          </a:p>
          <a:p>
            <a:pPr lvl="1"/>
            <a:r>
              <a:rPr lang="de-DE" dirty="0" smtClean="0"/>
              <a:t>Behinderte und Unternehmen werden getrennt evaluiert</a:t>
            </a:r>
          </a:p>
          <a:p>
            <a:pPr lvl="1"/>
            <a:r>
              <a:rPr lang="de-DE" dirty="0" smtClean="0"/>
              <a:t>„Fokusgruppe“ der Behinderten durch sieben Verbände gebildet</a:t>
            </a:r>
          </a:p>
          <a:p>
            <a:pPr lvl="1"/>
            <a:r>
              <a:rPr lang="de-DE" dirty="0" smtClean="0"/>
              <a:t>„Fokusgruppe“ der Unternehmen deckungsgleich mit </a:t>
            </a:r>
            <a:r>
              <a:rPr lang="de-DE" dirty="0" err="1" smtClean="0"/>
              <a:t>spurwerk.nrw</a:t>
            </a:r>
            <a:r>
              <a:rPr lang="de-DE" dirty="0" smtClean="0"/>
              <a:t>-AG zzgl. zwei regionale Busunternehmen</a:t>
            </a:r>
          </a:p>
          <a:p>
            <a:pPr lvl="1"/>
            <a:r>
              <a:rPr lang="de-DE" dirty="0" smtClean="0"/>
              <a:t>Gutachten soll funktionalen Ansatz in den Vordergrund stellen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1" name="Bildplatzhalter 10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6" b="2436"/>
          <a:stretch>
            <a:fillRect/>
          </a:stretch>
        </p:blipFill>
        <p:spPr>
          <a:xfrm>
            <a:off x="4139952" y="1268413"/>
            <a:ext cx="4680198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01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des Gutachtens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576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Aufgabenstellung wurde </a:t>
            </a:r>
            <a:br>
              <a:rPr lang="de-DE" dirty="0" smtClean="0"/>
            </a:br>
            <a:r>
              <a:rPr lang="de-DE" dirty="0" smtClean="0"/>
              <a:t>teils nicht oder nur unzureichend abgearbeitet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9715" y="1196751"/>
            <a:ext cx="8356741" cy="4824637"/>
          </a:xfrm>
        </p:spPr>
        <p:txBody>
          <a:bodyPr/>
          <a:lstStyle/>
          <a:p>
            <a:pPr lvl="2">
              <a:spcBef>
                <a:spcPts val="0"/>
              </a:spcBef>
            </a:pPr>
            <a:r>
              <a:rPr lang="de-DE" b="1" dirty="0" smtClean="0"/>
              <a:t>Erhebung des rechtlichen Rahmens fehlt vollständig</a:t>
            </a:r>
          </a:p>
          <a:p>
            <a:pPr lvl="3">
              <a:spcBef>
                <a:spcPts val="0"/>
              </a:spcBef>
            </a:pPr>
            <a:r>
              <a:rPr lang="de-DE" dirty="0" smtClean="0"/>
              <a:t>Vorschriften/Normen werden nur aufgezählt, nicht ausgelegt</a:t>
            </a:r>
          </a:p>
          <a:p>
            <a:pPr marL="1588" lvl="2" indent="0">
              <a:spcBef>
                <a:spcPts val="0"/>
              </a:spcBef>
              <a:buNone/>
            </a:pPr>
            <a:endParaRPr lang="de-DE" dirty="0" smtClean="0"/>
          </a:p>
          <a:p>
            <a:pPr lvl="2">
              <a:spcBef>
                <a:spcPts val="0"/>
              </a:spcBef>
            </a:pPr>
            <a:r>
              <a:rPr lang="de-DE" b="1" dirty="0"/>
              <a:t>keine Erhebung/Darstellung des Bedarfs </a:t>
            </a:r>
            <a:r>
              <a:rPr lang="de-DE" b="1" dirty="0" smtClean="0"/>
              <a:t>bzw.  Abgrenzung </a:t>
            </a:r>
            <a:r>
              <a:rPr lang="de-DE" b="1" dirty="0"/>
              <a:t>des </a:t>
            </a:r>
            <a:r>
              <a:rPr lang="de-DE" b="1" dirty="0" smtClean="0"/>
              <a:t>Nutzerkreises</a:t>
            </a:r>
          </a:p>
          <a:p>
            <a:pPr lvl="2">
              <a:spcBef>
                <a:spcPts val="0"/>
              </a:spcBef>
            </a:pPr>
            <a:endParaRPr lang="de-DE" b="1" dirty="0"/>
          </a:p>
          <a:p>
            <a:pPr lvl="2">
              <a:spcBef>
                <a:spcPts val="0"/>
              </a:spcBef>
            </a:pPr>
            <a:r>
              <a:rPr lang="de-DE" b="1" dirty="0" smtClean="0"/>
              <a:t>Keine Evaluierung der Unternehmensseite</a:t>
            </a:r>
          </a:p>
          <a:p>
            <a:pPr lvl="3">
              <a:spcBef>
                <a:spcPts val="0"/>
              </a:spcBef>
            </a:pPr>
            <a:r>
              <a:rPr lang="de-DE" dirty="0" smtClean="0"/>
              <a:t>Keine Erhebung und Bewertung des aktuellen Ausbauzustandes</a:t>
            </a:r>
          </a:p>
          <a:p>
            <a:pPr lvl="3">
              <a:spcBef>
                <a:spcPts val="0"/>
              </a:spcBef>
            </a:pPr>
            <a:r>
              <a:rPr lang="de-DE" dirty="0" smtClean="0"/>
              <a:t>Keine Darstellung der bis 2022 geplanten Maßnahmen</a:t>
            </a:r>
          </a:p>
          <a:p>
            <a:pPr lvl="3">
              <a:spcBef>
                <a:spcPts val="0"/>
              </a:spcBef>
            </a:pPr>
            <a:r>
              <a:rPr lang="de-DE" dirty="0" smtClean="0"/>
              <a:t>Keine Darstellung und Diskussion des Technologiefortschritts bis mind. 2022</a:t>
            </a:r>
          </a:p>
          <a:p>
            <a:pPr marL="273050" lvl="3" indent="0">
              <a:spcBef>
                <a:spcPts val="0"/>
              </a:spcBef>
              <a:buNone/>
            </a:pPr>
            <a:endParaRPr lang="de-DE" dirty="0"/>
          </a:p>
          <a:p>
            <a:pPr lvl="2">
              <a:spcBef>
                <a:spcPts val="0"/>
              </a:spcBef>
            </a:pPr>
            <a:r>
              <a:rPr lang="de-DE" b="1" dirty="0" smtClean="0"/>
              <a:t>Keine Evaluierung der Kommunen als Aufgabenträger, Eigentümer der Unternehmen oder Straßenbaulastträger</a:t>
            </a:r>
          </a:p>
          <a:p>
            <a:pPr marL="1588" lvl="2" indent="0">
              <a:spcBef>
                <a:spcPts val="0"/>
              </a:spcBef>
              <a:buNone/>
            </a:pPr>
            <a:endParaRPr lang="de-DE" dirty="0"/>
          </a:p>
          <a:p>
            <a:pPr lvl="2">
              <a:spcBef>
                <a:spcPts val="0"/>
              </a:spcBef>
            </a:pPr>
            <a:r>
              <a:rPr lang="de-DE" b="1" dirty="0" smtClean="0"/>
              <a:t>Keine Kostenschätzung, kein Aufzeigen einer Finanzierungsperspektive</a:t>
            </a:r>
          </a:p>
          <a:p>
            <a:pPr lvl="3">
              <a:spcBef>
                <a:spcPts val="0"/>
              </a:spcBef>
            </a:pPr>
            <a:r>
              <a:rPr lang="de-DE" dirty="0" smtClean="0"/>
              <a:t>kein Abgleich der Kosten mit den aktuell bereit stehenden Mittel</a:t>
            </a:r>
          </a:p>
          <a:p>
            <a:pPr marL="273050" lvl="3" indent="0">
              <a:spcBef>
                <a:spcPts val="0"/>
              </a:spcBef>
              <a:buNone/>
            </a:pPr>
            <a:endParaRPr lang="de-DE" dirty="0" smtClean="0"/>
          </a:p>
          <a:p>
            <a:pPr lvl="2">
              <a:spcBef>
                <a:spcPts val="0"/>
              </a:spcBef>
              <a:buClr>
                <a:srgbClr val="057DAA"/>
              </a:buClr>
            </a:pPr>
            <a:r>
              <a:rPr lang="de-DE" b="1" dirty="0" smtClean="0"/>
              <a:t>keine nach &amp; 8 Abs. 3 PBefG gebotene Abwägung der Behinderteninteressen mit denen der allgemeinen Fahrgäste</a:t>
            </a:r>
          </a:p>
          <a:p>
            <a:pPr lvl="2">
              <a:spcBef>
                <a:spcPts val="0"/>
              </a:spcBef>
              <a:buClr>
                <a:srgbClr val="057DAA"/>
              </a:buClr>
            </a:pPr>
            <a:endParaRPr lang="de-DE" b="1" dirty="0" smtClean="0"/>
          </a:p>
          <a:p>
            <a:pPr lvl="2">
              <a:buNone/>
            </a:pPr>
            <a:endParaRPr lang="de-DE" dirty="0" smtClean="0"/>
          </a:p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843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 </a:t>
            </a:r>
            <a:r>
              <a:rPr lang="de-DE" dirty="0"/>
              <a:t>sind </a:t>
            </a:r>
            <a:r>
              <a:rPr lang="de-DE" dirty="0" smtClean="0"/>
              <a:t>auch </a:t>
            </a:r>
            <a:r>
              <a:rPr lang="de-DE" dirty="0"/>
              <a:t>materiell fragwürdig </a:t>
            </a:r>
            <a:r>
              <a:rPr lang="de-DE" dirty="0" smtClean="0"/>
              <a:t>- statt Mindest- </a:t>
            </a:r>
            <a:r>
              <a:rPr lang="de-DE" dirty="0" err="1" smtClean="0"/>
              <a:t>anforderungen</a:t>
            </a:r>
            <a:r>
              <a:rPr lang="de-DE" dirty="0" smtClean="0"/>
              <a:t> werden Maximalforderungen formuliert (1/2)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b="1" dirty="0" smtClean="0">
                <a:solidFill>
                  <a:prstClr val="black"/>
                </a:solidFill>
              </a:rPr>
              <a:t>Studie </a:t>
            </a:r>
            <a:r>
              <a:rPr lang="de-DE" b="1" dirty="0">
                <a:solidFill>
                  <a:prstClr val="black"/>
                </a:solidFill>
              </a:rPr>
              <a:t>trägt nur aus Normen, Richtlinien usw. Relevantes zur Barrierefreiheit </a:t>
            </a:r>
            <a:r>
              <a:rPr lang="de-DE" b="1" dirty="0" smtClean="0">
                <a:solidFill>
                  <a:prstClr val="black"/>
                </a:solidFill>
              </a:rPr>
              <a:t>zusammen</a:t>
            </a:r>
          </a:p>
          <a:p>
            <a:pPr lvl="1"/>
            <a:r>
              <a:rPr lang="de-DE" b="1" dirty="0" smtClean="0">
                <a:solidFill>
                  <a:prstClr val="black"/>
                </a:solidFill>
              </a:rPr>
              <a:t>Studie wählt i. d. R. ohne nähere Begründung die </a:t>
            </a:r>
            <a:r>
              <a:rPr lang="de-DE" b="1" dirty="0" err="1" smtClean="0">
                <a:solidFill>
                  <a:prstClr val="black"/>
                </a:solidFill>
              </a:rPr>
              <a:t>weitestgehende</a:t>
            </a:r>
            <a:r>
              <a:rPr lang="de-DE" b="1" dirty="0" smtClean="0">
                <a:solidFill>
                  <a:prstClr val="black"/>
                </a:solidFill>
              </a:rPr>
              <a:t> Alternative</a:t>
            </a:r>
          </a:p>
          <a:p>
            <a:pPr lvl="1"/>
            <a:r>
              <a:rPr lang="de-DE" b="1" dirty="0" smtClean="0"/>
              <a:t>Studie unterstellt, der Begriff der „vollständigen Barrierefreiheit“ nach § 8 PBefG entspricht dem nach § 4 BGG, diskutiert aber nicht die Restriktionen des § 4 BGG</a:t>
            </a:r>
          </a:p>
          <a:p>
            <a:pPr lvl="6"/>
            <a:r>
              <a:rPr lang="de-DE" dirty="0" smtClean="0"/>
              <a:t>in allgemein üblicher Weise</a:t>
            </a:r>
          </a:p>
          <a:p>
            <a:pPr lvl="6"/>
            <a:r>
              <a:rPr lang="de-DE" dirty="0" smtClean="0"/>
              <a:t>ohne besondere Erschwernis</a:t>
            </a:r>
          </a:p>
          <a:p>
            <a:pPr lvl="6"/>
            <a:r>
              <a:rPr lang="de-DE" dirty="0" smtClean="0"/>
              <a:t>grundsätzlich ohne fremde Hilfe</a:t>
            </a:r>
          </a:p>
          <a:p>
            <a:pPr lvl="1"/>
            <a:r>
              <a:rPr lang="de-DE" b="1" dirty="0" smtClean="0"/>
              <a:t>Keine funktionale Bewertung der formulierten „Mindestanforderungen“ im Hinblick auf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 smtClean="0"/>
              <a:t>Notwendigkeit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 smtClean="0"/>
              <a:t>Sinnhaftigkeit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 smtClean="0"/>
              <a:t>Alternativen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de-DE" dirty="0" smtClean="0"/>
              <a:t>Kosten</a:t>
            </a:r>
            <a:endParaRPr lang="de-DE" dirty="0"/>
          </a:p>
          <a:p>
            <a:pPr marL="273050" lvl="3" indent="0">
              <a:buNone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667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Ergebnisse sind auch materiell fragwürdig - statt Mindest- </a:t>
            </a:r>
            <a:r>
              <a:rPr lang="de-DE" dirty="0" err="1"/>
              <a:t>anforderungen</a:t>
            </a:r>
            <a:r>
              <a:rPr lang="de-DE" dirty="0"/>
              <a:t> werden Maximalforderungen formuliert </a:t>
            </a:r>
            <a:r>
              <a:rPr lang="de-DE" dirty="0" smtClean="0"/>
              <a:t>(2/2</a:t>
            </a:r>
            <a:r>
              <a:rPr lang="de-DE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e-DE" b="1" dirty="0"/>
              <a:t>Anforderungen an die „vollständige Barrierefreiheit“ sind </a:t>
            </a:r>
            <a:r>
              <a:rPr lang="de-DE" b="1" dirty="0" smtClean="0"/>
              <a:t>grds. erfüllt</a:t>
            </a:r>
            <a:r>
              <a:rPr lang="de-DE" b="1" dirty="0"/>
              <a:t>, wenn die einschlägigen Normen beachtet </a:t>
            </a:r>
            <a:r>
              <a:rPr lang="de-DE" b="1" dirty="0" smtClean="0"/>
              <a:t>wurden</a:t>
            </a:r>
          </a:p>
          <a:p>
            <a:pPr lvl="4"/>
            <a:r>
              <a:rPr lang="de-DE" dirty="0" smtClean="0"/>
              <a:t>Normen </a:t>
            </a:r>
            <a:r>
              <a:rPr lang="de-DE" dirty="0"/>
              <a:t>tragen die Vermutung der Richtigkeit in sich</a:t>
            </a:r>
          </a:p>
          <a:p>
            <a:pPr lvl="4"/>
            <a:r>
              <a:rPr lang="de-DE" dirty="0"/>
              <a:t>Weitergehende Vorgaben bedürfen einer besonderen Rechtfertigung </a:t>
            </a:r>
            <a:endParaRPr lang="de-DE" dirty="0" smtClean="0"/>
          </a:p>
          <a:p>
            <a:pPr lvl="1"/>
            <a:r>
              <a:rPr lang="de-DE" b="1" dirty="0" smtClean="0"/>
              <a:t>Die Studie aber</a:t>
            </a:r>
          </a:p>
          <a:p>
            <a:pPr lvl="4"/>
            <a:r>
              <a:rPr lang="de-DE" dirty="0" smtClean="0"/>
              <a:t> verlangt Maßnahmen, die keine behindertenspezifische Beeinträchtigung ausgleichen, sondern als allgemeine Komforterhöhung wirken</a:t>
            </a:r>
          </a:p>
          <a:p>
            <a:pPr lvl="4"/>
            <a:r>
              <a:rPr lang="de-DE" dirty="0" smtClean="0"/>
              <a:t>geht über Normenanforderungen hinaus</a:t>
            </a:r>
          </a:p>
          <a:p>
            <a:pPr lvl="4"/>
            <a:r>
              <a:rPr lang="de-DE" dirty="0" smtClean="0"/>
              <a:t>diskutiert in Normen zugelassene Ausnahmen/Alternativen nicht</a:t>
            </a:r>
          </a:p>
          <a:p>
            <a:pPr lvl="4"/>
            <a:r>
              <a:rPr lang="de-DE" dirty="0" smtClean="0"/>
              <a:t>wendet Normen auch auf Sachverhalte an, die in der Norm nicht  geregelt sind, ohne dies zu begründen</a:t>
            </a:r>
          </a:p>
          <a:p>
            <a:pPr lvl="4"/>
            <a:r>
              <a:rPr lang="de-DE" dirty="0" smtClean="0"/>
              <a:t>geht über verabschiedete Papiere von Behindertenorganisationen hinaus</a:t>
            </a:r>
          </a:p>
          <a:p>
            <a:pPr lvl="4"/>
            <a:r>
              <a:rPr lang="de-DE" dirty="0"/>
              <a:t>ü</a:t>
            </a:r>
            <a:r>
              <a:rPr lang="de-DE" dirty="0" smtClean="0"/>
              <a:t>bernimmt nicht näher spezifizierte Forderungen von Behindertenverbänden kritiklos</a:t>
            </a:r>
          </a:p>
          <a:p>
            <a:pPr lvl="1"/>
            <a:endParaRPr lang="de-DE" dirty="0" smtClean="0"/>
          </a:p>
          <a:p>
            <a:pPr lvl="1"/>
            <a:r>
              <a:rPr lang="de-DE" b="1" dirty="0">
                <a:solidFill>
                  <a:prstClr val="black"/>
                </a:solidFill>
              </a:rPr>
              <a:t>Statt Mindestanforderungen haben Gutachter Maximalforderungen formuliert</a:t>
            </a:r>
            <a:endParaRPr lang="de-DE" dirty="0">
              <a:solidFill>
                <a:prstClr val="black"/>
              </a:solidFill>
            </a:endParaRPr>
          </a:p>
          <a:p>
            <a:pPr lvl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ACCC5-E8F5-45DE-846E-D24B837BA6C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6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DV_Die_Verkehrsunternehmen_4_3">
  <a:themeElements>
    <a:clrScheme name="VDV Farben">
      <a:dk1>
        <a:sysClr val="windowText" lastClr="000000"/>
      </a:dk1>
      <a:lt1>
        <a:sysClr val="window" lastClr="FFFFFF"/>
      </a:lt1>
      <a:dk2>
        <a:srgbClr val="057DAA"/>
      </a:dk2>
      <a:lt2>
        <a:srgbClr val="FFFFFF"/>
      </a:lt2>
      <a:accent1>
        <a:srgbClr val="00508C"/>
      </a:accent1>
      <a:accent2>
        <a:srgbClr val="E65053"/>
      </a:accent2>
      <a:accent3>
        <a:srgbClr val="FAAA00"/>
      </a:accent3>
      <a:accent4>
        <a:srgbClr val="5EB464"/>
      </a:accent4>
      <a:accent5>
        <a:srgbClr val="5F1E82"/>
      </a:accent5>
      <a:accent6>
        <a:srgbClr val="782828"/>
      </a:accent6>
      <a:hlink>
        <a:srgbClr val="0000FF"/>
      </a:hlink>
      <a:folHlink>
        <a:srgbClr val="800080"/>
      </a:folHlink>
    </a:clrScheme>
    <a:fontScheme name="VDV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VDV_Die_Verkehrsunternehmen_4_3</Template>
  <TotalTime>0</TotalTime>
  <Words>1190</Words>
  <Application>Microsoft Office PowerPoint</Application>
  <PresentationFormat>Bildschirmpräsentation (4:3)</PresentationFormat>
  <Paragraphs>185</Paragraphs>
  <Slides>18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VDV_Die_Verkehrsunternehmen_4_3</vt:lpstr>
      <vt:lpstr>NRW – Studie zur  „Vollständigen Barrierefreiheit“ n. § 8 PBefG</vt:lpstr>
      <vt:lpstr>Anlass und Ziele</vt:lpstr>
      <vt:lpstr>Die Vorstellungen über den Regelungsgehalt von § 8 PBefG divergieren ganz erheblich</vt:lpstr>
      <vt:lpstr>Diese Divergenz durch Entwicklung eines gemeinsamen Verständnisses zum barrierefreien Ausbau überwinden</vt:lpstr>
      <vt:lpstr>Gutachten sollte funktionale „Mindestanforderungen“ der Barrierefreiheit herausarbeiten</vt:lpstr>
      <vt:lpstr>Ergebnisse des Gutachtens</vt:lpstr>
      <vt:lpstr>Aufgabenstellung wurde  teils nicht oder nur unzureichend abgearbeitet</vt:lpstr>
      <vt:lpstr>Ergebnisse sind auch materiell fragwürdig - statt Mindest- anforderungen werden Maximalforderungen formuliert (1/2)</vt:lpstr>
      <vt:lpstr>Ergebnisse sind auch materiell fragwürdig - statt Mindest- anforderungen werden Maximalforderungen formuliert (2/2)</vt:lpstr>
      <vt:lpstr>Beispiel:  Beleuchtung Haltestelle</vt:lpstr>
      <vt:lpstr>Beispiel:  Klapprampe beim Bus</vt:lpstr>
      <vt:lpstr>Zwischenfazit</vt:lpstr>
      <vt:lpstr>Handlungsoptionen</vt:lpstr>
      <vt:lpstr>Die Studie muss überarbeitet werden, um formal als Entscheidungsgrundlage geeignet zu sein</vt:lpstr>
      <vt:lpstr>Drei Optionen bieten sich  für den grundsätzlichen Umgang mit der Studie an</vt:lpstr>
      <vt:lpstr>Option 3:  Diese materiellen Änderungen sind mind. notwendig (1/2)</vt:lpstr>
      <vt:lpstr>Option 3:  Diese materiellen Änderungen sind mind. notwendig (2/2)</vt:lpstr>
      <vt:lpstr>Besten Dank  für Ihre Aufmerksamkeit</vt:lpstr>
    </vt:vector>
  </TitlesOfParts>
  <Company>VDV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Zweite Zeile des Präsentationstitels Drei Zeilen maximal</dc:title>
  <dc:creator>Spiolek, Alexandra | VDV</dc:creator>
  <dc:description>Vorlage Praesentation;_x000d_
Version 1.0;_x000d_
2013-01-29;</dc:description>
  <cp:lastModifiedBy>user1</cp:lastModifiedBy>
  <cp:revision>119</cp:revision>
  <cp:lastPrinted>2015-08-14T15:46:50Z</cp:lastPrinted>
  <dcterms:created xsi:type="dcterms:W3CDTF">2015-03-19T15:25:05Z</dcterms:created>
  <dcterms:modified xsi:type="dcterms:W3CDTF">2015-09-01T12:50:12Z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edenspiekermann</vt:lpwstr>
  </property>
  <property fmtid="{D5CDD505-2E9C-101B-9397-08002B2CF9AE}" pid="3" name="Erstellt am">
    <vt:lpwstr>18-09-2012</vt:lpwstr>
  </property>
  <property fmtid="{D5CDD505-2E9C-101B-9397-08002B2CF9AE}" pid="4" name="Bearbeiter">
    <vt:lpwstr>gadamovich | office implementation</vt:lpwstr>
  </property>
  <property fmtid="{D5CDD505-2E9C-101B-9397-08002B2CF9AE}" pid="5" name="Version">
    <vt:lpwstr>1.0</vt:lpwstr>
  </property>
  <property fmtid="{D5CDD505-2E9C-101B-9397-08002B2CF9AE}" pid="6" name="Version vom">
    <vt:lpwstr>29-01-2013</vt:lpwstr>
  </property>
</Properties>
</file>