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5" r:id="rId3"/>
    <p:sldId id="286" r:id="rId4"/>
    <p:sldId id="299" r:id="rId5"/>
    <p:sldId id="276" r:id="rId6"/>
    <p:sldId id="287" r:id="rId7"/>
    <p:sldId id="289" r:id="rId8"/>
    <p:sldId id="290" r:id="rId9"/>
    <p:sldId id="292" r:id="rId10"/>
    <p:sldId id="280" r:id="rId11"/>
    <p:sldId id="257" r:id="rId12"/>
    <p:sldId id="264" r:id="rId13"/>
    <p:sldId id="301" r:id="rId14"/>
    <p:sldId id="263" r:id="rId15"/>
    <p:sldId id="265" r:id="rId16"/>
    <p:sldId id="266" r:id="rId17"/>
    <p:sldId id="267" r:id="rId18"/>
    <p:sldId id="268" r:id="rId19"/>
    <p:sldId id="269" r:id="rId20"/>
    <p:sldId id="298" r:id="rId21"/>
    <p:sldId id="297" r:id="rId22"/>
    <p:sldId id="272" r:id="rId23"/>
    <p:sldId id="294" r:id="rId24"/>
    <p:sldId id="273" r:id="rId25"/>
    <p:sldId id="274" r:id="rId26"/>
    <p:sldId id="296" r:id="rId27"/>
    <p:sldId id="275" r:id="rId28"/>
    <p:sldId id="302" r:id="rId29"/>
    <p:sldId id="288" r:id="rId30"/>
  </p:sldIdLst>
  <p:sldSz cx="9144000" cy="5143500" type="screen16x9"/>
  <p:notesSz cx="6797675" cy="9926638"/>
  <p:embeddedFontLst>
    <p:embeddedFont>
      <p:font typeface="TheSansCorrespondence" panose="020B0503010101020104" pitchFamily="34" charset="0"/>
      <p:regular r:id="rId33"/>
      <p:bold r:id="rId34"/>
      <p:italic r:id="rId35"/>
      <p:boldItalic r:id="rId36"/>
    </p:embeddedFont>
  </p:embeddedFontLst>
  <p:custShowLst>
    <p:custShow name="Seminar Sozialhilfe / 1" id="0">
      <p:sldLst>
        <p:sld r:id="rId2"/>
      </p:sldLst>
    </p:custShow>
  </p:custShow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heSansCorrespondenc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heSansCorrespondenc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heSansCorrespondenc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heSansCorrespondenc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heSansCorrespondenc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heSansCorrespondenc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heSansCorrespondenc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heSansCorrespondenc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heSansCorrespondenc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AE9"/>
    <a:srgbClr val="F4DFD0"/>
    <a:srgbClr val="B0B0B0"/>
    <a:srgbClr val="A5A5A5"/>
    <a:srgbClr val="EAEAEA"/>
    <a:srgbClr val="D1D1D1"/>
    <a:srgbClr val="E6E6E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4" autoAdjust="0"/>
    <p:restoredTop sz="94097" autoAdjust="0"/>
  </p:normalViewPr>
  <p:slideViewPr>
    <p:cSldViewPr snapToGrid="0" snapToObjects="1">
      <p:cViewPr>
        <p:scale>
          <a:sx n="110" d="100"/>
          <a:sy n="110" d="100"/>
        </p:scale>
        <p:origin x="-294" y="510"/>
      </p:cViewPr>
      <p:guideLst>
        <p:guide orient="horz" pos="1977"/>
        <p:guide orient="horz" pos="2572"/>
        <p:guide orient="horz" pos="3108"/>
        <p:guide orient="horz" pos="596"/>
        <p:guide orient="horz" pos="731"/>
        <p:guide orient="horz" pos="1620"/>
        <p:guide pos="2880"/>
        <p:guide pos="949"/>
        <p:guide pos="4241"/>
        <p:guide pos="5759"/>
        <p:guide pos="5351"/>
        <p:guide pos="5611"/>
        <p:guide pos="4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-214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64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3400"/>
            <a:ext cx="29464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53A0ED-8313-435D-96AE-732C15CBB37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04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" y="0"/>
            <a:ext cx="5289071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144000" rIns="180000" bIns="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de-DE" alt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89071" y="0"/>
            <a:ext cx="1508603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144000" rIns="180000" bIns="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06363" y="720725"/>
            <a:ext cx="6908801" cy="3887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6000" y="4968000"/>
            <a:ext cx="5184000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Klicken Sie, um die Formate des Vorlagentextes zu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000"/>
            <a:ext cx="339883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72000" rIns="144000" bIns="7200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de-DE" alt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39999" y="9396000"/>
            <a:ext cx="85767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72000" rIns="144000" bIns="720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7530DC-5736-4773-876F-70D71C0160B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93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400" b="1" kern="1200">
        <a:solidFill>
          <a:schemeClr val="tx1"/>
        </a:solidFill>
        <a:latin typeface="TheSansCorrespondence" pitchFamily="34" charset="0"/>
        <a:ea typeface="+mn-ea"/>
        <a:cs typeface="+mn-cs"/>
      </a:defRPr>
    </a:lvl1pPr>
    <a:lvl2pPr marL="720000" indent="-288000" algn="l" rtl="0" eaLnBrk="0" fontAlgn="base" hangingPunct="0">
      <a:spcBef>
        <a:spcPts val="600"/>
      </a:spcBef>
      <a:spcAft>
        <a:spcPct val="0"/>
      </a:spcAft>
      <a:buFont typeface="Wingdings" panose="05000000000000000000" pitchFamily="2" charset="2"/>
      <a:buChar char="§"/>
      <a:defRPr sz="1400" b="0" kern="1200">
        <a:solidFill>
          <a:schemeClr val="tx1"/>
        </a:solidFill>
        <a:latin typeface="TheSansCorrespondence" pitchFamily="34" charset="0"/>
        <a:ea typeface="+mn-ea"/>
        <a:cs typeface="+mn-cs"/>
      </a:defRPr>
    </a:lvl2pPr>
    <a:lvl3pPr marL="432000" indent="0" algn="l" rtl="0" eaLnBrk="0" fontAlgn="base" hangingPunct="0">
      <a:spcBef>
        <a:spcPts val="600"/>
      </a:spcBef>
      <a:spcAft>
        <a:spcPct val="0"/>
      </a:spcAft>
      <a:defRPr sz="1400" b="0" kern="1200">
        <a:solidFill>
          <a:schemeClr val="tx1"/>
        </a:solidFill>
        <a:latin typeface="TheSansCorrespondence" pitchFamily="34" charset="0"/>
        <a:ea typeface="+mn-ea"/>
        <a:cs typeface="+mn-cs"/>
      </a:defRPr>
    </a:lvl3pPr>
    <a:lvl4pPr marL="648000" indent="-180000" algn="l" rtl="0" eaLnBrk="0" fontAlgn="base" hangingPunct="0">
      <a:spcBef>
        <a:spcPts val="600"/>
      </a:spcBef>
      <a:spcAft>
        <a:spcPct val="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TheSansCorrespondence" pitchFamily="34" charset="0"/>
        <a:ea typeface="+mn-ea"/>
        <a:cs typeface="+mn-cs"/>
      </a:defRPr>
    </a:lvl4pPr>
    <a:lvl5pPr marL="432000" indent="0" algn="l" rtl="0" eaLnBrk="0" fontAlgn="base" hangingPunct="0">
      <a:spcBef>
        <a:spcPts val="600"/>
      </a:spcBef>
      <a:spcAft>
        <a:spcPct val="0"/>
      </a:spcAft>
      <a:defRPr sz="1200" i="1" kern="1200">
        <a:solidFill>
          <a:schemeClr val="tx1"/>
        </a:solidFill>
        <a:latin typeface="TheSansCorrespondenc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/>
          <a:p>
            <a:fld id="{E77530DC-5736-4773-876F-70D71C0160B5}" type="slidenum">
              <a:rPr lang="de-DE" altLang="de-DE" smtClean="0"/>
              <a:pPr/>
              <a:t>1</a:t>
            </a:fld>
            <a:endParaRPr lang="de-DE" altLang="de-DE"/>
          </a:p>
        </p:txBody>
      </p:sp>
      <p:sp>
        <p:nvSpPr>
          <p:cNvPr id="7" name="Folienbildplatzhalter 6"/>
          <p:cNvSpPr>
            <a:spLocks noGrp="1" noRot="1" noChangeAspect="1"/>
          </p:cNvSpPr>
          <p:nvPr>
            <p:ph type="sldImg"/>
          </p:nvPr>
        </p:nvSpPr>
        <p:spPr>
          <a:xfrm>
            <a:off x="-106363" y="647700"/>
            <a:ext cx="6908801" cy="3887788"/>
          </a:xfrm>
        </p:spPr>
      </p:sp>
    </p:spTree>
    <p:extLst>
      <p:ext uri="{BB962C8B-B14F-4D97-AF65-F5344CB8AC3E}">
        <p14:creationId xmlns:p14="http://schemas.microsoft.com/office/powerpoint/2010/main" val="116913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530DC-5736-4773-876F-70D71C0160B5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68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530DC-5736-4773-876F-70D71C0160B5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900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7238" y="1486575"/>
            <a:ext cx="7737475" cy="1080000"/>
          </a:xfrm>
          <a:prstGeom prst="rect">
            <a:avLst/>
          </a:prstGeom>
          <a:noFill/>
        </p:spPr>
        <p:txBody>
          <a:bodyPr lIns="756000" rIns="756000"/>
          <a:lstStyle>
            <a:lvl1pPr algn="ctr">
              <a:defRPr sz="2800" baseline="0"/>
            </a:lvl1pPr>
          </a:lstStyle>
          <a:p>
            <a:r>
              <a:rPr lang="de-DE" sz="2000" dirty="0" smtClean="0"/>
              <a:t>StGB NRW </a:t>
            </a:r>
            <a:r>
              <a:rPr lang="de-DE" sz="2000" dirty="0" err="1" smtClean="0"/>
              <a:t>pptx-Layoutvorlage</a:t>
            </a:r>
            <a:r>
              <a:rPr lang="de-DE" sz="2000" dirty="0" smtClean="0"/>
              <a:t> 16 : 9</a:t>
            </a:r>
            <a:br>
              <a:rPr lang="de-DE" sz="2000" dirty="0" smtClean="0"/>
            </a:br>
            <a:r>
              <a:rPr lang="de-DE" dirty="0" smtClean="0"/>
              <a:t>Hier den Titel des Vortrags eingeben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6000" y="2754000"/>
            <a:ext cx="7740000" cy="369332"/>
          </a:xfrm>
          <a:prstGeom prst="rect">
            <a:avLst/>
          </a:prstGeom>
        </p:spPr>
        <p:txBody>
          <a:bodyPr rIns="72000"/>
          <a:lstStyle>
            <a:lvl1pPr marL="0" indent="0" algn="ctr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Hier der Untertitel – Datum und Vortragende(r)</a:t>
            </a:r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1587" y="-6897"/>
            <a:ext cx="9144000" cy="94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0000"/>
                </a:schemeClr>
              </a:gs>
              <a:gs pos="100000">
                <a:schemeClr val="bg1">
                  <a:tint val="23500"/>
                  <a:satMod val="160000"/>
                  <a:lumMod val="100000"/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000" tIns="72000" rIns="2520000" bIns="72000" numCol="1" rtlCol="0" anchor="b" anchorCtr="0" compatLnSpc="1">
            <a:prstTxWarp prst="textNoShape">
              <a:avLst/>
            </a:prstTxWarp>
          </a:bodyPr>
          <a:lstStyle>
            <a:lvl1pPr algn="l" defTabSz="90000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5760000" algn="r"/>
              </a:tabLst>
              <a:defRPr kumimoji="0" lang="de-DE" sz="28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heSansCorrespondence" pitchFamily="34" charset="0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eSansCorrespondence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eSansCorrespondence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eSansCorrespondence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eSansCorrespondenc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eSansCorrespondenc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eSansCorrespondenc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eSansCorrespondenc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eSansCorrespondence" pitchFamily="34" charset="0"/>
              </a:defRPr>
            </a:lvl9pPr>
          </a:lstStyle>
          <a:p>
            <a:endParaRPr lang="de-DE" dirty="0"/>
          </a:p>
        </p:txBody>
      </p:sp>
      <p:sp>
        <p:nvSpPr>
          <p:cNvPr id="10" name="Fußzeilenplatzhalter 2"/>
          <p:cNvSpPr txBox="1">
            <a:spLocks/>
          </p:cNvSpPr>
          <p:nvPr userDrawn="1"/>
        </p:nvSpPr>
        <p:spPr bwMode="auto">
          <a:xfrm>
            <a:off x="6557" y="4924678"/>
            <a:ext cx="9144000" cy="21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0000"/>
                </a:schemeClr>
              </a:gs>
              <a:gs pos="100000">
                <a:schemeClr val="bg1">
                  <a:tint val="44500"/>
                  <a:satMod val="160000"/>
                  <a:lumMod val="100000"/>
                  <a:alpha val="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lang="de-DE" altLang="de-DE" sz="1050" b="0" i="0" u="none" strike="noStrike" kern="1200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heSansCorrespondenc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9pPr>
          </a:lstStyle>
          <a:p>
            <a:r>
              <a:rPr lang="de-DE" dirty="0" smtClean="0"/>
              <a:t>© StGB NRW 2018</a:t>
            </a:r>
            <a:endParaRPr lang="de-DE" dirty="0"/>
          </a:p>
        </p:txBody>
      </p:sp>
      <p:sp>
        <p:nvSpPr>
          <p:cNvPr id="11" name="Foliennummernplatzhalter 3"/>
          <p:cNvSpPr txBox="1">
            <a:spLocks/>
          </p:cNvSpPr>
          <p:nvPr userDrawn="1"/>
        </p:nvSpPr>
        <p:spPr bwMode="auto">
          <a:xfrm>
            <a:off x="8589745" y="4986374"/>
            <a:ext cx="288000" cy="12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TheSansCorrespondenc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9pPr>
          </a:lstStyle>
          <a:p>
            <a:fld id="{2671191F-99AD-4817-B4DF-78A3D8B9E3C1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6416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6000" y="1161000"/>
            <a:ext cx="7740000" cy="2639184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de-DE" dirty="0" smtClean="0"/>
              <a:t>Layout Aufzählung - Textformatierung über </a:t>
            </a:r>
            <a:r>
              <a:rPr lang="de-DE" dirty="0" err="1" smtClean="0"/>
              <a:t>Alt+Shift+Pfeiltaste</a:t>
            </a:r>
            <a:r>
              <a:rPr lang="de-DE" dirty="0" smtClean="0"/>
              <a:t> rechts/links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2"/>
          <p:cNvSpPr txBox="1">
            <a:spLocks/>
          </p:cNvSpPr>
          <p:nvPr userDrawn="1"/>
        </p:nvSpPr>
        <p:spPr bwMode="auto">
          <a:xfrm>
            <a:off x="6557" y="4924678"/>
            <a:ext cx="9144000" cy="21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0000"/>
                </a:schemeClr>
              </a:gs>
              <a:gs pos="100000">
                <a:schemeClr val="bg1">
                  <a:tint val="44500"/>
                  <a:satMod val="160000"/>
                  <a:lumMod val="100000"/>
                  <a:alpha val="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lang="de-DE" altLang="de-DE" sz="1050" b="0" i="0" u="none" strike="noStrike" kern="1200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heSansCorrespondenc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9pPr>
          </a:lstStyle>
          <a:p>
            <a:r>
              <a:rPr lang="de-DE" dirty="0" smtClean="0"/>
              <a:t>© StGB NRW 2018</a:t>
            </a:r>
            <a:endParaRPr lang="de-DE" dirty="0"/>
          </a:p>
        </p:txBody>
      </p:sp>
      <p:sp>
        <p:nvSpPr>
          <p:cNvPr id="9" name="Foliennummernplatzhalter 3"/>
          <p:cNvSpPr txBox="1">
            <a:spLocks/>
          </p:cNvSpPr>
          <p:nvPr userDrawn="1"/>
        </p:nvSpPr>
        <p:spPr bwMode="auto">
          <a:xfrm>
            <a:off x="8589745" y="4986374"/>
            <a:ext cx="288000" cy="12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TheSansCorrespondenc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heSansCorrespondence" pitchFamily="34" charset="0"/>
                <a:ea typeface="+mn-ea"/>
                <a:cs typeface="+mn-cs"/>
              </a:defRPr>
            </a:lvl9pPr>
          </a:lstStyle>
          <a:p>
            <a:fld id="{2671191F-99AD-4817-B4DF-78A3D8B9E3C1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3135892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ohne Spaltenaus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6557" y="4924678"/>
            <a:ext cx="9144000" cy="216000"/>
          </a:xfrm>
        </p:spPr>
        <p:txBody>
          <a:bodyPr/>
          <a:lstStyle/>
          <a:p>
            <a:r>
              <a:rPr lang="de-DE" smtClean="0"/>
              <a:t>© StGB NRW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589745" y="4977748"/>
            <a:ext cx="288000" cy="122727"/>
          </a:xfrm>
        </p:spPr>
        <p:txBody>
          <a:bodyPr/>
          <a:lstStyle/>
          <a:p>
            <a:fld id="{2671191F-99AD-4817-B4DF-78A3D8B9E3C1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6000" y="1161000"/>
            <a:ext cx="7740000" cy="1885131"/>
          </a:xfrm>
        </p:spPr>
        <p:txBody>
          <a:bodyPr numCol="2" spcCol="180000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Layout 2-spaltig ohne Spaltenausgleich - Textformatierung über </a:t>
            </a:r>
            <a:r>
              <a:rPr lang="de-DE" dirty="0" err="1" smtClean="0"/>
              <a:t>Alt+Shift+Pfeiltaste</a:t>
            </a:r>
            <a:r>
              <a:rPr lang="de-DE" dirty="0" smtClean="0"/>
              <a:t> rechts/links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59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mit Spaltenaus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6557" y="4924678"/>
            <a:ext cx="9144000" cy="216000"/>
          </a:xfrm>
        </p:spPr>
        <p:txBody>
          <a:bodyPr/>
          <a:lstStyle/>
          <a:p>
            <a:r>
              <a:rPr lang="de-DE" smtClean="0"/>
              <a:t>© StGB NRW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589745" y="4977748"/>
            <a:ext cx="288000" cy="122727"/>
          </a:xfrm>
        </p:spPr>
        <p:txBody>
          <a:bodyPr/>
          <a:lstStyle/>
          <a:p>
            <a:fld id="{2671191F-99AD-4817-B4DF-78A3D8B9E3C1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999" y="1161000"/>
            <a:ext cx="7738713" cy="1885131"/>
          </a:xfrm>
        </p:spPr>
        <p:txBody>
          <a:bodyPr wrap="square" numCol="2" spcCol="180000">
            <a:spAutoFit/>
          </a:bodyPr>
          <a:lstStyle>
            <a:lvl1pPr>
              <a:defRPr baseline="0"/>
            </a:lvl1pPr>
          </a:lstStyle>
          <a:p>
            <a:pPr lvl="0"/>
            <a:r>
              <a:rPr lang="de-DE" dirty="0" smtClean="0"/>
              <a:t>Layout 2-spaltig mit Spaltenausgleich - Textformatierung über </a:t>
            </a:r>
            <a:r>
              <a:rPr lang="de-DE" dirty="0" err="1" smtClean="0"/>
              <a:t>Alt+Shift+Pfeiltaste</a:t>
            </a:r>
            <a:r>
              <a:rPr lang="de-DE" dirty="0" smtClean="0"/>
              <a:t> rechts/links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992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6557" y="4924678"/>
            <a:ext cx="9144000" cy="216000"/>
          </a:xfrm>
        </p:spPr>
        <p:txBody>
          <a:bodyPr/>
          <a:lstStyle/>
          <a:p>
            <a:r>
              <a:rPr lang="de-DE" smtClean="0"/>
              <a:t>© StGB NRW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589745" y="4977748"/>
            <a:ext cx="288000" cy="122727"/>
          </a:xfrm>
        </p:spPr>
        <p:txBody>
          <a:bodyPr/>
          <a:lstStyle/>
          <a:p>
            <a:fld id="{2671191F-99AD-4817-B4DF-78A3D8B9E3C1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6000" y="1161000"/>
            <a:ext cx="3816000" cy="3377848"/>
          </a:xfrm>
        </p:spPr>
        <p:txBody>
          <a:bodyPr wrap="square">
            <a:spAutoFit/>
          </a:bodyPr>
          <a:lstStyle>
            <a:lvl1pPr>
              <a:defRPr baseline="0"/>
            </a:lvl1pPr>
          </a:lstStyle>
          <a:p>
            <a:pPr lvl="0"/>
            <a:r>
              <a:rPr lang="de-DE" dirty="0" smtClean="0"/>
              <a:t>Layout Gegenüberstellung - Textformatierung über </a:t>
            </a:r>
            <a:r>
              <a:rPr lang="de-DE" dirty="0" err="1" smtClean="0"/>
              <a:t>Alt+Shift+Pfeiltaste</a:t>
            </a:r>
            <a:r>
              <a:rPr lang="de-DE" dirty="0" smtClean="0"/>
              <a:t> rechts/links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57221" y="1153716"/>
            <a:ext cx="3816000" cy="3377848"/>
          </a:xfrm>
        </p:spPr>
        <p:txBody>
          <a:bodyPr wrap="square">
            <a:spAutoFit/>
          </a:bodyPr>
          <a:lstStyle>
            <a:lvl1pPr>
              <a:defRPr baseline="0"/>
            </a:lvl1pPr>
          </a:lstStyle>
          <a:p>
            <a:pPr lvl="0"/>
            <a:r>
              <a:rPr lang="de-DE" dirty="0" smtClean="0"/>
              <a:t>Layout Gegenüberstellung - Textformatierung über </a:t>
            </a:r>
            <a:r>
              <a:rPr lang="de-DE" dirty="0" err="1" smtClean="0"/>
              <a:t>Alt+Shift+Pfeiltaste</a:t>
            </a:r>
            <a:r>
              <a:rPr lang="de-DE" dirty="0" smtClean="0"/>
              <a:t> rechts/links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11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bi-Element Text-Schau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6557" y="4924678"/>
            <a:ext cx="9144000" cy="216000"/>
          </a:xfrm>
        </p:spPr>
        <p:txBody>
          <a:bodyPr/>
          <a:lstStyle/>
          <a:p>
            <a:r>
              <a:rPr lang="de-DE" smtClean="0"/>
              <a:t>© StGB NRW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589745" y="4986374"/>
            <a:ext cx="288000" cy="122727"/>
          </a:xfrm>
        </p:spPr>
        <p:txBody>
          <a:bodyPr/>
          <a:lstStyle/>
          <a:p>
            <a:fld id="{2671191F-99AD-4817-B4DF-78A3D8B9E3C1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6000" y="1160999"/>
            <a:ext cx="5976000" cy="378000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e-DE" dirty="0" smtClean="0"/>
              <a:t>Textformatierung über </a:t>
            </a:r>
            <a:r>
              <a:rPr lang="de-DE" dirty="0" err="1" smtClean="0"/>
              <a:t>Alt+Shift+Pfeiltaste</a:t>
            </a:r>
            <a:r>
              <a:rPr lang="de-DE" dirty="0" smtClean="0"/>
              <a:t> rechts/links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98741" y="1153716"/>
            <a:ext cx="1574480" cy="3780234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 smtClean="0"/>
              <a:t>Textfeld neben Schaubild</a:t>
            </a:r>
          </a:p>
        </p:txBody>
      </p:sp>
    </p:spTree>
    <p:extLst>
      <p:ext uri="{BB962C8B-B14F-4D97-AF65-F5344CB8AC3E}">
        <p14:creationId xmlns:p14="http://schemas.microsoft.com/office/powerpoint/2010/main" val="86337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bi-Element Schau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6557" y="4924678"/>
            <a:ext cx="9144000" cy="216000"/>
          </a:xfrm>
        </p:spPr>
        <p:txBody>
          <a:bodyPr/>
          <a:lstStyle/>
          <a:p>
            <a:r>
              <a:rPr lang="de-DE" smtClean="0"/>
              <a:t>© StGB NRW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589745" y="4977748"/>
            <a:ext cx="288000" cy="122727"/>
          </a:xfrm>
        </p:spPr>
        <p:txBody>
          <a:bodyPr/>
          <a:lstStyle/>
          <a:p>
            <a:fld id="{2671191F-99AD-4817-B4DF-78A3D8B9E3C1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6000" y="1160999"/>
            <a:ext cx="7738713" cy="378000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e-DE" dirty="0" smtClean="0"/>
              <a:t>Textformatierung über </a:t>
            </a:r>
            <a:r>
              <a:rPr lang="de-DE" dirty="0" err="1" smtClean="0"/>
              <a:t>Alt+Shift+Pfeiltaste</a:t>
            </a:r>
            <a:r>
              <a:rPr lang="de-DE" dirty="0" smtClean="0"/>
              <a:t> rechts/links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669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091" y="4926574"/>
            <a:ext cx="9144000" cy="21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0000"/>
                </a:schemeClr>
              </a:gs>
              <a:gs pos="100000">
                <a:schemeClr val="bg1">
                  <a:tint val="44500"/>
                  <a:satMod val="160000"/>
                  <a:lumMod val="100000"/>
                  <a:alpha val="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>
            <a:lvl1pPr algn="ctr">
              <a:defRPr kumimoji="0" lang="de-DE" altLang="de-DE" sz="1050" b="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de-DE" smtClean="0"/>
              <a:t>© StGB NRW 2018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9745" y="4986374"/>
            <a:ext cx="288000" cy="12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71191F-99AD-4817-B4DF-78A3D8B9E3C1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3" name="Titelplatzhalter 2"/>
          <p:cNvSpPr>
            <a:spLocks noGrp="1" noChangeAspect="1"/>
          </p:cNvSpPr>
          <p:nvPr>
            <p:ph type="title"/>
          </p:nvPr>
        </p:nvSpPr>
        <p:spPr>
          <a:xfrm>
            <a:off x="1587" y="-6897"/>
            <a:ext cx="9144000" cy="94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0000"/>
                </a:schemeClr>
              </a:gs>
              <a:gs pos="100000">
                <a:schemeClr val="bg1">
                  <a:tint val="23500"/>
                  <a:satMod val="160000"/>
                  <a:lumMod val="100000"/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000" tIns="72000" rIns="2520000" bIns="7200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757587" y="948776"/>
            <a:ext cx="7737126" cy="3870290"/>
          </a:xfrm>
          <a:prstGeom prst="rect">
            <a:avLst/>
          </a:prstGeom>
        </p:spPr>
        <p:txBody>
          <a:bodyPr vert="horz" wrap="square" lIns="72000" tIns="0" rIns="0" bIns="0" rtlCol="0" anchor="t" anchorCtr="0">
            <a:sp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en-US" dirty="0" err="1" smtClean="0"/>
              <a:t>Neunte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10" name="Rectangle 5"/>
          <p:cNvSpPr>
            <a:spLocks noChangeAspect="1" noChangeArrowheads="1"/>
          </p:cNvSpPr>
          <p:nvPr/>
        </p:nvSpPr>
        <p:spPr bwMode="auto">
          <a:xfrm>
            <a:off x="1593" y="4068165"/>
            <a:ext cx="566737" cy="86320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6"/>
          <p:cNvSpPr>
            <a:spLocks noChangeAspect="1" noChangeArrowheads="1"/>
          </p:cNvSpPr>
          <p:nvPr/>
        </p:nvSpPr>
        <p:spPr bwMode="auto">
          <a:xfrm>
            <a:off x="576527" y="4926296"/>
            <a:ext cx="568044" cy="2160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70" y="187704"/>
            <a:ext cx="1606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2" r:id="rId4"/>
    <p:sldLayoutId id="2147483654" r:id="rId5"/>
    <p:sldLayoutId id="2147483655" r:id="rId6"/>
    <p:sldLayoutId id="2147483656" r:id="rId7"/>
  </p:sldLayoutIdLst>
  <p:hf hdr="0" dt="0"/>
  <p:txStyles>
    <p:titleStyle>
      <a:lvl1pPr algn="l" defTabSz="900000" rtl="0" eaLnBrk="1" fontAlgn="base" hangingPunct="1">
        <a:spcBef>
          <a:spcPct val="0"/>
        </a:spcBef>
        <a:spcAft>
          <a:spcPct val="0"/>
        </a:spcAft>
        <a:tabLst>
          <a:tab pos="5760000" algn="r"/>
        </a:tabLst>
        <a:defRPr kumimoji="0" lang="de-DE" sz="2800" b="1" i="0" u="none" strike="noStrike" kern="1200" cap="none" normalizeH="0" baseline="0" dirty="0" smtClean="0">
          <a:ln>
            <a:noFill/>
          </a:ln>
          <a:solidFill>
            <a:schemeClr val="tx1">
              <a:lumMod val="50000"/>
              <a:lumOff val="50000"/>
            </a:schemeClr>
          </a:solidFill>
          <a:effectLst/>
          <a:latin typeface="TheSansCorrespondence" pitchFamily="34" charset="0"/>
          <a:ea typeface="+mn-ea"/>
          <a:cs typeface="+mn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eSansCorrespondence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eSansCorrespondence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eSansCorrespondence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eSansCorrespondenc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eSansCorrespondence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eSansCorrespondence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eSansCorrespondence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eSansCorrespondence" pitchFamily="34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300"/>
        </a:spcAft>
        <a:buFontTx/>
        <a:buNone/>
        <a:tabLst>
          <a:tab pos="5760000" algn="r"/>
          <a:tab pos="6480000" algn="l"/>
        </a:tabLst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350" indent="0" algn="l" defTabSz="900000" rtl="0" eaLnBrk="1" fontAlgn="base" hangingPunct="1">
        <a:spcBef>
          <a:spcPts val="1200"/>
        </a:spcBef>
        <a:spcAft>
          <a:spcPts val="300"/>
        </a:spcAft>
        <a:buFontTx/>
        <a:buNone/>
        <a:tabLst>
          <a:tab pos="5760000" algn="r"/>
          <a:tab pos="6480000" algn="l"/>
        </a:tabLst>
        <a:defRPr sz="2400" b="1">
          <a:solidFill>
            <a:schemeClr val="tx1"/>
          </a:solidFill>
          <a:latin typeface="+mn-lt"/>
        </a:defRPr>
      </a:lvl2pPr>
      <a:lvl3pPr marL="363538" indent="-333375" algn="l" rtl="0" eaLnBrk="1" fontAlgn="base" hangingPunct="1">
        <a:spcBef>
          <a:spcPts val="300"/>
        </a:spcBef>
        <a:spcAft>
          <a:spcPts val="300"/>
        </a:spcAft>
        <a:buClr>
          <a:srgbClr val="FF0000"/>
        </a:buClr>
        <a:buFont typeface="Wingdings" pitchFamily="2" charset="2"/>
        <a:buChar char="§"/>
        <a:tabLst>
          <a:tab pos="5760000" algn="r"/>
          <a:tab pos="6480000" algn="l"/>
        </a:tabLst>
        <a:defRPr sz="2400">
          <a:solidFill>
            <a:schemeClr val="tx1"/>
          </a:solidFill>
          <a:latin typeface="+mn-lt"/>
        </a:defRPr>
      </a:lvl3pPr>
      <a:lvl4pPr marL="357188" indent="0" algn="l" rtl="0" eaLnBrk="1" fontAlgn="base" hangingPunct="1">
        <a:spcBef>
          <a:spcPts val="300"/>
        </a:spcBef>
        <a:spcAft>
          <a:spcPts val="300"/>
        </a:spcAft>
        <a:buFontTx/>
        <a:buNone/>
        <a:tabLst>
          <a:tab pos="5760000" algn="r"/>
          <a:tab pos="6480000" algn="l"/>
        </a:tabLst>
        <a:defRPr sz="2400">
          <a:solidFill>
            <a:schemeClr val="tx1"/>
          </a:solidFill>
          <a:latin typeface="+mn-lt"/>
        </a:defRPr>
      </a:lvl4pPr>
      <a:lvl5pPr marL="708025" indent="-344488" algn="l" rtl="0" eaLnBrk="1" fontAlgn="base" hangingPunct="1">
        <a:spcBef>
          <a:spcPts val="300"/>
        </a:spcBef>
        <a:spcAft>
          <a:spcPts val="300"/>
        </a:spcAft>
        <a:buClr>
          <a:srgbClr val="00B050"/>
        </a:buClr>
        <a:buFont typeface="Symbol" pitchFamily="18" charset="2"/>
        <a:buChar char="-"/>
        <a:tabLst>
          <a:tab pos="5760000" algn="r"/>
          <a:tab pos="6480000" algn="l"/>
        </a:tabLst>
        <a:defRPr sz="2400">
          <a:solidFill>
            <a:schemeClr val="tx1"/>
          </a:solidFill>
          <a:latin typeface="+mn-lt"/>
        </a:defRPr>
      </a:lvl5pPr>
      <a:lvl6pPr marL="717550" indent="0" algn="l" rtl="0" eaLnBrk="1" fontAlgn="base" hangingPunct="1">
        <a:spcBef>
          <a:spcPts val="300"/>
        </a:spcBef>
        <a:spcAft>
          <a:spcPts val="300"/>
        </a:spcAft>
        <a:buFontTx/>
        <a:buNone/>
        <a:tabLst>
          <a:tab pos="5760000" algn="r"/>
          <a:tab pos="6480000" algn="l"/>
        </a:tabLst>
        <a:defRPr sz="2400">
          <a:solidFill>
            <a:schemeClr val="tx1"/>
          </a:solidFill>
          <a:latin typeface="+mn-lt"/>
        </a:defRPr>
      </a:lvl6pPr>
      <a:lvl7pPr marL="342900" indent="-342900" algn="l" rtl="0" eaLnBrk="1" fontAlgn="base" hangingPunct="1">
        <a:spcBef>
          <a:spcPts val="300"/>
        </a:spcBef>
        <a:spcAft>
          <a:spcPts val="300"/>
        </a:spcAft>
        <a:buClr>
          <a:srgbClr val="FF0000"/>
        </a:buClr>
        <a:buFont typeface="Wingdings" pitchFamily="2" charset="2"/>
        <a:buChar char="§"/>
        <a:tabLst>
          <a:tab pos="5760000" algn="r"/>
          <a:tab pos="6480000" algn="l"/>
        </a:tabLst>
        <a:defRPr sz="2000" baseline="0">
          <a:solidFill>
            <a:schemeClr val="tx1"/>
          </a:solidFill>
          <a:latin typeface="+mn-lt"/>
        </a:defRPr>
      </a:lvl7pPr>
      <a:lvl8pPr marL="358775" indent="-342900" algn="l" rtl="0" eaLnBrk="1" fontAlgn="base" hangingPunct="1">
        <a:spcBef>
          <a:spcPts val="300"/>
        </a:spcBef>
        <a:spcAft>
          <a:spcPts val="300"/>
        </a:spcAft>
        <a:buClr>
          <a:srgbClr val="00B050"/>
        </a:buClr>
        <a:buFont typeface="Symbol" pitchFamily="18" charset="2"/>
        <a:buChar char="-"/>
        <a:tabLst>
          <a:tab pos="5760000" algn="r"/>
          <a:tab pos="6480000" algn="l"/>
        </a:tabLst>
        <a:defRPr sz="2000">
          <a:solidFill>
            <a:schemeClr val="tx1"/>
          </a:solidFill>
          <a:latin typeface="+mn-lt"/>
        </a:defRPr>
      </a:lvl8pPr>
      <a:lvl9pPr marL="363538" indent="0" algn="l" rtl="0" eaLnBrk="1" fontAlgn="base" hangingPunct="1">
        <a:spcBef>
          <a:spcPts val="300"/>
        </a:spcBef>
        <a:spcAft>
          <a:spcPts val="300"/>
        </a:spcAft>
        <a:buFontTx/>
        <a:buNone/>
        <a:tabLst>
          <a:tab pos="5760000" algn="r"/>
          <a:tab pos="6480000" algn="l"/>
        </a:tabLst>
        <a:defRPr sz="2000" baseline="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Wiederkehrende Beiträge – </a:t>
            </a:r>
            <a:br>
              <a:rPr lang="de-DE" dirty="0" smtClean="0"/>
            </a:br>
            <a:r>
              <a:rPr lang="de-DE" dirty="0" smtClean="0"/>
              <a:t>eine Alternative zu einmaligen Straßenausbaubeiträgen?</a:t>
            </a:r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756000" y="2754000"/>
            <a:ext cx="7740000" cy="815608"/>
          </a:xfrm>
        </p:spPr>
        <p:txBody>
          <a:bodyPr/>
          <a:lstStyle/>
          <a:p>
            <a:r>
              <a:rPr lang="de-DE" dirty="0" smtClean="0"/>
              <a:t>Düsseldorf, den 27. September 2018</a:t>
            </a:r>
          </a:p>
          <a:p>
            <a:r>
              <a:rPr lang="de-DE" dirty="0" smtClean="0"/>
              <a:t>Referentin Cora Ehlert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7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I. § 8 KAG NRW –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Ausgangslage in NRW</a:t>
            </a:r>
            <a:endParaRPr lang="de-DE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6" y="1009291"/>
            <a:ext cx="6465887" cy="385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4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0" y="1547"/>
            <a:ext cx="9144000" cy="945000"/>
          </a:xfrm>
        </p:spPr>
        <p:txBody>
          <a:bodyPr/>
          <a:lstStyle/>
          <a:p>
            <a:pPr lvl="0" defTabSz="914400">
              <a:spcBef>
                <a:spcPts val="300"/>
              </a:spcBef>
              <a:spcAft>
                <a:spcPts val="300"/>
              </a:spcAft>
              <a:tabLst>
                <a:tab pos="5760000" algn="r"/>
                <a:tab pos="6480000" algn="l"/>
              </a:tabLst>
            </a:pP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II. Wiederkehrende Beiträge – eine </a:t>
            </a:r>
            <a:b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 Alternative in NRW ?</a:t>
            </a:r>
            <a:endParaRPr lang="de-DE" sz="2400" b="0" kern="0" dirty="0">
              <a:solidFill>
                <a:prstClr val="black"/>
              </a:solidFill>
              <a:latin typeface="TheSansCorrespondence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3939540"/>
          </a:xfrm>
        </p:spPr>
        <p:txBody>
          <a:bodyPr/>
          <a:lstStyle/>
          <a:p>
            <a:pPr lvl="0"/>
            <a:r>
              <a:rPr lang="de-DE" sz="2200" b="1" dirty="0" smtClean="0"/>
              <a:t>Was sind wiederkehrende Beiträge?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1500" b="1" dirty="0" smtClean="0">
                <a:solidFill>
                  <a:prstClr val="black"/>
                </a:solidFill>
              </a:rPr>
              <a:t>Parallelen </a:t>
            </a:r>
            <a:r>
              <a:rPr lang="de-DE" sz="1500" b="1" dirty="0">
                <a:solidFill>
                  <a:prstClr val="black"/>
                </a:solidFill>
              </a:rPr>
              <a:t>zum KAG NRW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black"/>
                </a:solidFill>
              </a:rPr>
              <a:t>Grundstücke müssen von im Abrechnungsgebiet enthaltenen Verkehrsanlagen </a:t>
            </a:r>
            <a:r>
              <a:rPr lang="de-DE" sz="1500" b="1" dirty="0">
                <a:solidFill>
                  <a:prstClr val="black"/>
                </a:solidFill>
              </a:rPr>
              <a:t>erschlossen</a:t>
            </a:r>
            <a:r>
              <a:rPr lang="de-DE" sz="1500" dirty="0">
                <a:solidFill>
                  <a:prstClr val="black"/>
                </a:solidFill>
              </a:rPr>
              <a:t> sein;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black"/>
                </a:solidFill>
              </a:rPr>
              <a:t>Berücksichtigung der </a:t>
            </a:r>
            <a:r>
              <a:rPr lang="de-DE" sz="1500" b="1" dirty="0">
                <a:solidFill>
                  <a:prstClr val="black"/>
                </a:solidFill>
              </a:rPr>
              <a:t>Grundstücksgröße</a:t>
            </a:r>
            <a:r>
              <a:rPr lang="de-DE" sz="1500" dirty="0">
                <a:solidFill>
                  <a:prstClr val="black"/>
                </a:solidFill>
              </a:rPr>
              <a:t> nebst Zu- und Anschlägen;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500" b="1" dirty="0">
                <a:solidFill>
                  <a:prstClr val="black"/>
                </a:solidFill>
              </a:rPr>
              <a:t>Gemeindeanteil und Anteil der Beitragspflichtigen</a:t>
            </a:r>
            <a:r>
              <a:rPr lang="de-DE" sz="1500" dirty="0">
                <a:solidFill>
                  <a:prstClr val="black"/>
                </a:solidFill>
              </a:rPr>
              <a:t> am Aufwand ist (pro Abrechnungsgebiet) zu bestimmen</a:t>
            </a:r>
            <a:r>
              <a:rPr lang="de-DE" sz="1500" dirty="0" smtClean="0">
                <a:solidFill>
                  <a:prstClr val="black"/>
                </a:solidFill>
              </a:rPr>
              <a:t>;</a:t>
            </a:r>
            <a:br>
              <a:rPr lang="de-DE" sz="1500" dirty="0" smtClean="0">
                <a:solidFill>
                  <a:prstClr val="black"/>
                </a:solidFill>
              </a:rPr>
            </a:br>
            <a:endParaRPr lang="de-DE" sz="15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500" b="1" dirty="0" smtClean="0"/>
              <a:t>Unterschiede zum KAG NRW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500" dirty="0" smtClean="0"/>
              <a:t>Alle Anlieger eines großräumigen Straßennetzes - sog. </a:t>
            </a:r>
            <a:r>
              <a:rPr lang="de-DE" sz="1500" b="1" dirty="0" smtClean="0"/>
              <a:t>Abrechnungsgebiet </a:t>
            </a:r>
            <a:r>
              <a:rPr lang="de-DE" sz="1500" dirty="0" smtClean="0"/>
              <a:t>- werden an den Kosten des Straßenausbaus beteiligt;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500" dirty="0" smtClean="0"/>
              <a:t>Die Beiträge liegen im </a:t>
            </a:r>
            <a:r>
              <a:rPr lang="de-DE" sz="1500" b="1" dirty="0" smtClean="0"/>
              <a:t>zwei – bis dreistelligen Eurobereich pro Jahr</a:t>
            </a:r>
            <a:r>
              <a:rPr lang="de-DE" sz="1500" dirty="0" smtClean="0"/>
              <a:t> und werden i. d. R. anhand des voraussichtlichen Investitionsbedarfes kalkuliert.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0104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II. Wiederkehrende Beiträge – eine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  Alternative in NRW 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3785652"/>
          </a:xfrm>
        </p:spPr>
        <p:txBody>
          <a:bodyPr/>
          <a:lstStyle/>
          <a:p>
            <a:r>
              <a:rPr lang="de-DE" b="1" dirty="0" smtClean="0"/>
              <a:t>Wo gibt es wiederkehrende Beiträge?</a:t>
            </a:r>
          </a:p>
          <a:p>
            <a:endParaRPr lang="de-D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 smtClean="0"/>
              <a:t>Rheinland-Pfalz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Optional eingeführt seit den 80er Jahren;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Mittlerweile in ca. 40 Prozent der Kommunen umgesetzt;</a:t>
            </a:r>
          </a:p>
          <a:p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A</a:t>
            </a:r>
            <a:r>
              <a:rPr lang="de-DE" dirty="0" smtClean="0"/>
              <a:t>uch in </a:t>
            </a:r>
            <a:r>
              <a:rPr lang="de-DE" b="1" dirty="0" smtClean="0"/>
              <a:t>weiteren Ländern </a:t>
            </a:r>
            <a:r>
              <a:rPr lang="de-DE" dirty="0" smtClean="0"/>
              <a:t>eingeführt, aber mit deutlich geringerer Bedeutung. </a:t>
            </a:r>
          </a:p>
        </p:txBody>
      </p:sp>
    </p:spTree>
    <p:extLst>
      <p:ext uri="{BB962C8B-B14F-4D97-AF65-F5344CB8AC3E}">
        <p14:creationId xmlns:p14="http://schemas.microsoft.com/office/powerpoint/2010/main" val="222457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II. Wiederkehrende Beiträge – eine Alternative in NRW?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2893100"/>
          </a:xfrm>
        </p:spPr>
        <p:txBody>
          <a:bodyPr/>
          <a:lstStyle/>
          <a:p>
            <a:r>
              <a:rPr lang="de-DE" b="1" dirty="0" smtClean="0"/>
              <a:t>Rheinland-Pfalz als Vorbild für NRW?</a:t>
            </a:r>
          </a:p>
          <a:p>
            <a:endParaRPr lang="de-D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 smtClean="0"/>
              <a:t>Strukturell</a:t>
            </a:r>
            <a:r>
              <a:rPr lang="de-DE" dirty="0" smtClean="0"/>
              <a:t> nur eingeschränkt vergleichbar;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Besonderheit des sog. </a:t>
            </a:r>
            <a:r>
              <a:rPr lang="de-DE" b="1" dirty="0" smtClean="0"/>
              <a:t>NRW-Anlagenbegriffs</a:t>
            </a:r>
            <a:r>
              <a:rPr lang="de-DE" dirty="0" smtClean="0"/>
              <a:t> ermöglicht bereits Flexibilität bei Anlagenbildung;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Obwohl in vielen weiteren Ländern eingeführt, hat WKB </a:t>
            </a:r>
            <a:r>
              <a:rPr lang="de-DE" b="1" dirty="0" smtClean="0"/>
              <a:t>nirgends die hohe Bedeutung wie in R-P </a:t>
            </a:r>
            <a:r>
              <a:rPr lang="de-DE" dirty="0" smtClean="0"/>
              <a:t>erlangt.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397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II. Wiederkehrende Beiträge – eine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  Alternative in NRW 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4231928"/>
          </a:xfrm>
        </p:spPr>
        <p:txBody>
          <a:bodyPr/>
          <a:lstStyle/>
          <a:p>
            <a:r>
              <a:rPr lang="de-DE" b="1" dirty="0" smtClean="0"/>
              <a:t>Die Bildung der Abrechnungsgebiete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Gegenstand unzähliger Gerichtsentscheidungen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Kernfragen: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Welche Straßen dürfen als Abrechnungsgebiet zusammengefasst werden?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Wie groß darf das Abrechnungsgebiet sein?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In welcher Beziehung müssen die zusammengefassten Straßen / Gebietsteile zueinander stehen, um noch einen Sondervorteil zu gewähren?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974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II. Wiederkehrende Beiträge – eine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  Alternative in NRW 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3262432"/>
          </a:xfrm>
        </p:spPr>
        <p:txBody>
          <a:bodyPr/>
          <a:lstStyle/>
          <a:p>
            <a:r>
              <a:rPr lang="de-DE" dirty="0" smtClean="0"/>
              <a:t>Vorgaben des </a:t>
            </a:r>
            <a:r>
              <a:rPr lang="de-DE" b="1" dirty="0" smtClean="0"/>
              <a:t>BVerfG</a:t>
            </a:r>
            <a:r>
              <a:rPr lang="de-DE" dirty="0" smtClean="0"/>
              <a:t> zur Bildung von </a:t>
            </a:r>
            <a:r>
              <a:rPr lang="de-DE" dirty="0" smtClean="0"/>
              <a:t>Abrechnungsgebieten: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Mit den Verkehrsanlagen muss ein </a:t>
            </a:r>
            <a:r>
              <a:rPr lang="de-DE" sz="2000" b="1" dirty="0" smtClean="0"/>
              <a:t>konkret-individueller Vorteil</a:t>
            </a:r>
            <a:r>
              <a:rPr lang="de-DE" sz="2000" dirty="0" smtClean="0"/>
              <a:t> für das belastete Grundstück verbunden sein;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Orientierung an den </a:t>
            </a:r>
            <a:r>
              <a:rPr lang="de-DE" sz="2000" b="1" dirty="0" smtClean="0"/>
              <a:t>örtlichen Gegebenheiten</a:t>
            </a:r>
            <a:r>
              <a:rPr lang="de-DE" sz="2000" dirty="0" smtClean="0"/>
              <a:t>, wie der Existenz eines zusammenhängenden Gebietes;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Topografie, Bahnanlagen, Flüsse oder größere Straßen können Zäsur bilden.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58851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7" y="0"/>
            <a:ext cx="9144000" cy="945000"/>
          </a:xfrm>
        </p:spPr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II. Wiederkehrende Beiträge – eine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  Alternative in NRW 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3200876"/>
          </a:xfrm>
        </p:spPr>
        <p:txBody>
          <a:bodyPr/>
          <a:lstStyle/>
          <a:p>
            <a:r>
              <a:rPr lang="de-DE" b="1" dirty="0" smtClean="0"/>
              <a:t>Fazit zur Bildung der Abrechnungsgebiete: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Je größer die Stadt oder je mehr Ortsteile sie hat, desto mehr Abrechnungsgebiete sind erforderlich;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Möglicherweise mehrere Dutzend oder gar mehrere hundert Abrechnungsgebiete pro Kommune denkbar;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Bildung von Abrechnungsgebieten verursacht vor allem zu Beginn einen hohen </a:t>
            </a:r>
            <a:r>
              <a:rPr lang="de-DE" sz="2000" b="1" dirty="0" smtClean="0"/>
              <a:t>Verwaltungsaufwand</a:t>
            </a:r>
            <a:r>
              <a:rPr lang="de-DE" sz="2000" dirty="0" smtClean="0"/>
              <a:t> und bringt </a:t>
            </a:r>
            <a:r>
              <a:rPr lang="de-DE" sz="2000" b="1" dirty="0" smtClean="0"/>
              <a:t>Rechts-unsicherheiten </a:t>
            </a:r>
            <a:r>
              <a:rPr lang="de-DE" sz="2000" dirty="0" smtClean="0"/>
              <a:t>mit sich.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5641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II. Wiederkehrende Beiträge – eine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  Alternative in NRW 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3416320"/>
          </a:xfrm>
        </p:spPr>
        <p:txBody>
          <a:bodyPr/>
          <a:lstStyle/>
          <a:p>
            <a:r>
              <a:rPr lang="de-DE" b="1" dirty="0" smtClean="0"/>
              <a:t>Verschonungsregelungen</a:t>
            </a:r>
          </a:p>
          <a:p>
            <a:endParaRPr lang="de-DE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Systemwechsel bedingt Übergangsprobleme</a:t>
            </a: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Grundstücke, die in jüngerer Vergangenheit zu Einmalbeiträgen herangezogen worden sind, müssen beim wiederkehrenden Beitrag für einen Übergangszeitraum verschont werden;</a:t>
            </a: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Kommunen müssen Beitragsbescheide u. U. über viele Jahre zurückverfolgen.</a:t>
            </a:r>
          </a:p>
        </p:txBody>
      </p:sp>
    </p:spTree>
    <p:extLst>
      <p:ext uri="{BB962C8B-B14F-4D97-AF65-F5344CB8AC3E}">
        <p14:creationId xmlns:p14="http://schemas.microsoft.com/office/powerpoint/2010/main" val="3829186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II. Wiederkehrende Beiträge – eine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  Alternative in NRW 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4262705"/>
          </a:xfrm>
        </p:spPr>
        <p:txBody>
          <a:bodyPr/>
          <a:lstStyle/>
          <a:p>
            <a:r>
              <a:rPr lang="de-DE" b="1" dirty="0" smtClean="0"/>
              <a:t>Achtung: Der wiederkehrende Beitrag ist keine „Spardose“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Kommunen können </a:t>
            </a:r>
            <a:r>
              <a:rPr lang="de-DE" sz="2200" b="1" u="sng" dirty="0" smtClean="0"/>
              <a:t>nicht</a:t>
            </a:r>
            <a:r>
              <a:rPr lang="de-DE" sz="2200" dirty="0" smtClean="0"/>
              <a:t> über mehrere Jahre Geld ansparen, um es dann irgendwann in der Zukunft für den Straßenbau zu verwenden;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Die vereinnahmten Beiträge müssen stets investiert werden, ansonsten müssen sie zurückgezahlt oder in der Zukunft verrechnet werden.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601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II. Wiederkehrende Beiträge – eine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  Alternative in NRW 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3693319"/>
          </a:xfrm>
        </p:spPr>
        <p:txBody>
          <a:bodyPr/>
          <a:lstStyle/>
          <a:p>
            <a:r>
              <a:rPr lang="de-DE" b="1" dirty="0" smtClean="0"/>
              <a:t>Kalkulationsmodelle</a:t>
            </a:r>
            <a:br>
              <a:rPr lang="de-DE" b="1" dirty="0" smtClean="0"/>
            </a:br>
            <a:endParaRPr lang="de-DE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b="1" dirty="0" smtClean="0"/>
              <a:t>A-Modell: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Jährliche Spitzabrechnung nach den im Abrechnungsgebiet tatsächlich entstandenen Kosten und Umlegung auf die Anlieger;</a:t>
            </a:r>
          </a:p>
          <a:p>
            <a:endParaRPr lang="de-DE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b="1" dirty="0" smtClean="0"/>
              <a:t>B-Modell: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Durchschnittliche und voraussichtliche Aufwendungen der nächsten z. B. fünf Jahre werden zugrunde gelegt;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Wird mehr vereinnahmt, als investiert worden ist, ist Minderung der </a:t>
            </a:r>
            <a:r>
              <a:rPr lang="de-DE" sz="1800" dirty="0" smtClean="0"/>
              <a:t>Beiträge </a:t>
            </a:r>
            <a:r>
              <a:rPr lang="de-DE" sz="1800" dirty="0" smtClean="0"/>
              <a:t>erforderlich.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33815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3046988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de-DE" dirty="0" smtClean="0"/>
              <a:t>§ 8 KAG NRW – Ausgangslage in NRW</a:t>
            </a:r>
          </a:p>
          <a:p>
            <a:pPr marL="514350" indent="-514350">
              <a:buAutoNum type="romanUcPeriod"/>
            </a:pPr>
            <a:endParaRPr lang="de-DE" dirty="0" smtClean="0"/>
          </a:p>
          <a:p>
            <a:pPr marL="514350" indent="-514350">
              <a:buAutoNum type="romanUcPeriod"/>
            </a:pPr>
            <a:r>
              <a:rPr lang="de-DE" dirty="0" smtClean="0"/>
              <a:t>Wiederkehrende Beiträge – eine Alternative in NRW?</a:t>
            </a:r>
          </a:p>
          <a:p>
            <a:pPr marL="514350" indent="-514350">
              <a:buAutoNum type="romanUcPeriod"/>
            </a:pPr>
            <a:endParaRPr lang="de-DE" dirty="0" smtClean="0"/>
          </a:p>
          <a:p>
            <a:pPr marL="514350" indent="-514350">
              <a:buAutoNum type="romanUcPeriod"/>
            </a:pPr>
            <a:r>
              <a:rPr lang="de-DE" dirty="0" smtClean="0"/>
              <a:t>Blick auf andere Bundesländer</a:t>
            </a:r>
          </a:p>
          <a:p>
            <a:pPr marL="514350" indent="-514350">
              <a:buAutoNum type="romanUcPeriod"/>
            </a:pPr>
            <a:endParaRPr lang="de-DE" dirty="0" smtClean="0"/>
          </a:p>
          <a:p>
            <a:pPr marL="514350" indent="-514350">
              <a:buAutoNum type="romanUcPeriod"/>
            </a:pPr>
            <a:r>
              <a:rPr lang="de-DE" dirty="0" smtClean="0"/>
              <a:t>Fazit der Geschäftsstelle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96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II. Wiederkehrende Beiträge – eine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  Alternative in NRW ?</a:t>
            </a:r>
            <a:endParaRPr lang="de-DE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7238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5759450" algn="r"/>
                <a:tab pos="648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5759450" algn="r"/>
                <a:tab pos="648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5759450" algn="r"/>
                <a:tab pos="648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5759450" algn="r"/>
                <a:tab pos="648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5759450" algn="r"/>
                <a:tab pos="648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59450" algn="r"/>
                <a:tab pos="648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59450" algn="r"/>
                <a:tab pos="648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59450" algn="r"/>
                <a:tab pos="648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59450" algn="r"/>
                <a:tab pos="6480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9450" algn="r"/>
                <a:tab pos="6480175" algn="l"/>
              </a:tabLst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7238" y="12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09" y="938103"/>
            <a:ext cx="8028288" cy="390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077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II. Wiederkehrende Beiträge – eine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  Alternative in NRW ?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4" y="1061049"/>
            <a:ext cx="8024334" cy="371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9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 defTabSz="914400">
              <a:spcBef>
                <a:spcPts val="300"/>
              </a:spcBef>
              <a:spcAft>
                <a:spcPts val="300"/>
              </a:spcAft>
              <a:tabLst>
                <a:tab pos="5760000" algn="r"/>
                <a:tab pos="6480000" algn="l"/>
              </a:tabLst>
            </a:pP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III. Blick auf andere Bundesländer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353943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Bayern</a:t>
            </a:r>
            <a:r>
              <a:rPr lang="de-DE" sz="2000" b="1" u="sng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Komplette Abschaffung der Straßenausbaubeiträge, dafür Ausgleichsbetrag für die Kommunen durch das Land vorgesehen;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Vorherige Einführung der wiederkehrenden Beiträge </a:t>
            </a:r>
            <a:r>
              <a:rPr lang="de-DE" sz="2000" dirty="0" smtClean="0"/>
              <a:t>war wirkungslos</a:t>
            </a:r>
            <a:r>
              <a:rPr lang="de-DE" sz="2000" dirty="0" smtClean="0"/>
              <a:t>;</a:t>
            </a:r>
            <a:endParaRPr lang="de-DE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b="1" dirty="0" smtClean="0"/>
              <a:t>Problem: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Ist Finanzierung durch das Land dauerhaft sichergestellt und der Höhe nach ausreichend? Aktuell sehr zweifelhaft!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U</a:t>
            </a:r>
            <a:r>
              <a:rPr lang="de-DE" sz="2000" dirty="0" smtClean="0"/>
              <a:t>nklar</a:t>
            </a:r>
            <a:r>
              <a:rPr lang="de-DE" sz="2000" dirty="0" smtClean="0"/>
              <a:t>, wie der Ausgleich durch das Land ausgestaltet sein soll;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„Wahlgeschenk</a:t>
            </a:r>
            <a:r>
              <a:rPr lang="de-DE" sz="2000" dirty="0" smtClean="0"/>
              <a:t>“ an die Bürger zulasten der </a:t>
            </a:r>
            <a:r>
              <a:rPr lang="de-DE" sz="2000" dirty="0" smtClean="0"/>
              <a:t>Kommunen?!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00208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7" y="-6897"/>
            <a:ext cx="9144000" cy="116789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III. Blick </a:t>
            </a: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auf andere Bundesländer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0999"/>
            <a:ext cx="7740000" cy="3721551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1161000"/>
            <a:ext cx="7475582" cy="365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42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III. Blick auf andere Bundesländer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37240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Hessen u.a.: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Wahlrecht der Kommunen zur Erhebung (einmaliger) Straßenausbaubeiträge;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 smtClean="0"/>
              <a:t>Problem: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Faktischer Zwang zur </a:t>
            </a:r>
            <a:r>
              <a:rPr lang="de-DE" sz="2000" dirty="0" smtClean="0"/>
              <a:t>Abschaffung;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Abwärtsspirale für ärmere Kommunen entsteht</a:t>
            </a:r>
            <a:r>
              <a:rPr lang="de-DE" sz="20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Beiträge werden zum Standortfaktor;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Frage der Gegenfinanzierung bleibt unbeantwortet;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Problem wird auf kommunale Ebene verlagert.</a:t>
            </a:r>
          </a:p>
          <a:p>
            <a:pPr marL="342900" indent="-34290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46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III. Blick auf andere Bundesländer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398570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u="sng" dirty="0" smtClean="0"/>
              <a:t>Schleswig-Holstein u.a.: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Komplette Abschaffung der Straßenausbaubeiträge und Erhöhung der Grundsteuer;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 smtClean="0"/>
              <a:t>Problem:</a:t>
            </a: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Abschaffung führt zu Protesten der Anwohner, die erst vor kurzem einmaligen Beitrag gezahlt haben;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Grundsteuer </a:t>
            </a:r>
            <a:r>
              <a:rPr lang="de-DE" sz="2000" dirty="0" smtClean="0"/>
              <a:t>muss sehr </a:t>
            </a:r>
            <a:r>
              <a:rPr lang="de-DE" sz="2000" dirty="0" smtClean="0"/>
              <a:t>stark erhöht </a:t>
            </a:r>
            <a:r>
              <a:rPr lang="de-DE" sz="2000" dirty="0" smtClean="0"/>
              <a:t>werden;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Eigentümer werden entlastet, Mieter belastet;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Grundsteuer ist nicht zweckgebunden, weitere Verschlechterung der kommunalen Verkehrsinfrastruktur droht.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859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III. Blick auf andere Bundesländer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7" y="938103"/>
            <a:ext cx="8042095" cy="382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38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IV. Fazit der Geschäftsstelle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026543"/>
            <a:ext cx="7740000" cy="4978048"/>
          </a:xfrm>
        </p:spPr>
        <p:txBody>
          <a:bodyPr/>
          <a:lstStyle/>
          <a:p>
            <a:r>
              <a:rPr lang="de-DE" sz="2000" b="1" dirty="0" smtClean="0"/>
              <a:t>Fazit der Geschäftsstelle</a:t>
            </a:r>
            <a:r>
              <a:rPr lang="de-DE" sz="1800" b="1" dirty="0" smtClean="0"/>
              <a:t/>
            </a:r>
            <a:br>
              <a:rPr lang="de-DE" sz="1800" b="1" dirty="0" smtClean="0"/>
            </a:br>
            <a:endParaRPr lang="de-DE" sz="1800" b="1" dirty="0" smtClean="0"/>
          </a:p>
          <a:p>
            <a:pPr marL="177800" lvl="1" indent="-171450">
              <a:buFont typeface="Wingdings" panose="05000000000000000000" pitchFamily="2" charset="2"/>
              <a:buChar char="Ø"/>
            </a:pPr>
            <a:r>
              <a:rPr lang="de-DE" sz="1800" dirty="0" smtClean="0"/>
              <a:t>Einmalbeiträge haben sich grundsätzlich bewährt</a:t>
            </a:r>
            <a:r>
              <a:rPr lang="de-DE" sz="1800" dirty="0" smtClean="0"/>
              <a:t>;</a:t>
            </a:r>
          </a:p>
          <a:p>
            <a:pPr marL="292100" lvl="1" indent="-285750">
              <a:buFont typeface="Arial" panose="020B0604020202020204" pitchFamily="34" charset="0"/>
              <a:buChar char="•"/>
            </a:pPr>
            <a:r>
              <a:rPr lang="de-DE" sz="1800" b="0" dirty="0" smtClean="0"/>
              <a:t>Verbesserungen vorzugsweise </a:t>
            </a:r>
            <a:r>
              <a:rPr lang="de-DE" sz="1800" b="0" dirty="0"/>
              <a:t>im bestehenden </a:t>
            </a:r>
            <a:r>
              <a:rPr lang="de-DE" sz="1800" b="0" dirty="0" smtClean="0"/>
              <a:t>Beitragssystem;</a:t>
            </a:r>
            <a:endParaRPr lang="de-DE" sz="1800" b="0" dirty="0" smtClean="0"/>
          </a:p>
          <a:p>
            <a:pPr marL="177800" lvl="1" indent="-171450">
              <a:buFont typeface="Wingdings" panose="05000000000000000000" pitchFamily="2" charset="2"/>
              <a:buChar char="Ø"/>
            </a:pPr>
            <a:r>
              <a:rPr lang="de-DE" sz="1800" dirty="0" smtClean="0"/>
              <a:t>Systemwechsel</a:t>
            </a:r>
            <a:r>
              <a:rPr lang="de-DE" sz="1800" b="0" dirty="0" smtClean="0"/>
              <a:t> bringt Unsicherheiten und neue Debatten auf kommunaler </a:t>
            </a:r>
            <a:r>
              <a:rPr lang="de-DE" sz="1800" b="0" dirty="0" smtClean="0"/>
              <a:t>Ebene</a:t>
            </a:r>
            <a:r>
              <a:rPr lang="de-DE" sz="1800" b="0" dirty="0"/>
              <a:t>;</a:t>
            </a:r>
            <a:endParaRPr lang="de-DE" sz="1800" b="0" dirty="0" smtClean="0"/>
          </a:p>
          <a:p>
            <a:pPr marL="292100" lvl="1" indent="-285750">
              <a:buFont typeface="Arial" panose="020B0604020202020204" pitchFamily="34" charset="0"/>
              <a:buChar char="•"/>
            </a:pPr>
            <a:r>
              <a:rPr lang="de-DE" sz="1800" b="0" dirty="0" smtClean="0"/>
              <a:t>Gefahr </a:t>
            </a:r>
            <a:r>
              <a:rPr lang="de-DE" sz="1800" b="0" dirty="0"/>
              <a:t>eines „Dammbruchs</a:t>
            </a:r>
            <a:r>
              <a:rPr lang="de-DE" sz="1800" b="0" dirty="0" smtClean="0"/>
              <a:t>“;</a:t>
            </a:r>
          </a:p>
          <a:p>
            <a:pPr marL="292100" lvl="1" indent="-285750">
              <a:buFont typeface="Arial" panose="020B0604020202020204" pitchFamily="34" charset="0"/>
              <a:buChar char="•"/>
            </a:pPr>
            <a:r>
              <a:rPr lang="de-DE" sz="1800" dirty="0"/>
              <a:t>„Sorgfalt vor Schnelligkeit</a:t>
            </a:r>
            <a:r>
              <a:rPr lang="de-DE" sz="1800" dirty="0" smtClean="0"/>
              <a:t>“;</a:t>
            </a:r>
            <a:endParaRPr lang="de-DE" sz="1800" dirty="0"/>
          </a:p>
          <a:p>
            <a:pPr marL="177800" lvl="1" indent="-171450">
              <a:buFont typeface="Wingdings" panose="05000000000000000000" pitchFamily="2" charset="2"/>
              <a:buChar char="Ø"/>
            </a:pPr>
            <a:r>
              <a:rPr lang="de-DE" sz="1800" dirty="0"/>
              <a:t>Klares Bekenntnis der Landespolitik </a:t>
            </a:r>
            <a:r>
              <a:rPr lang="de-DE" sz="1800" b="0" dirty="0"/>
              <a:t>zum aktuellen Beitragsrecht würde Diskussionen vor Ort erleichtern, anstatt Unsicherheiten zu schüren</a:t>
            </a:r>
            <a:r>
              <a:rPr lang="de-DE" sz="1800" b="0" dirty="0" smtClean="0"/>
              <a:t>.</a:t>
            </a:r>
            <a:r>
              <a:rPr lang="de-DE" sz="1800" b="1" dirty="0" smtClean="0"/>
              <a:t/>
            </a:r>
            <a:br>
              <a:rPr lang="de-DE" sz="1800" b="1" dirty="0" smtClean="0"/>
            </a:br>
            <a:endParaRPr lang="de-DE" sz="1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65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IV. Fazit der Geschäftsstelle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4662815"/>
          </a:xfrm>
        </p:spPr>
        <p:txBody>
          <a:bodyPr/>
          <a:lstStyle/>
          <a:p>
            <a:r>
              <a:rPr lang="de-DE" sz="2000" b="1" dirty="0"/>
              <a:t>Wenn Reformierung des Beitragssystems erfolgt, müssen zwingend folgende Punkte gewährleistet sein</a:t>
            </a:r>
            <a:r>
              <a:rPr lang="de-DE" sz="2000" b="1" dirty="0" smtClean="0"/>
              <a:t>:</a:t>
            </a: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Dauerhafte Sicherung der kommunalen Einnahmen;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Langfristige </a:t>
            </a:r>
            <a:r>
              <a:rPr lang="de-DE" sz="2000" dirty="0"/>
              <a:t>Befriedung der Situation und Akzeptanz bei Bürgern;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Verwaltungspraktikabilität </a:t>
            </a:r>
            <a:r>
              <a:rPr lang="de-DE" sz="2000" dirty="0"/>
              <a:t>und ein hohes Maß an Rechtssicherheit</a:t>
            </a:r>
            <a:r>
              <a:rPr lang="de-DE" sz="2000" dirty="0" smtClean="0"/>
              <a:t>.</a:t>
            </a:r>
          </a:p>
          <a:p>
            <a:endParaRPr lang="de-DE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/>
              <a:t>Die bisher zur Diskussion stehenden Modelle (von der gänzlichen Abschaffung der Straßenausbaubeiträge bis zur Einführung wiederkehrender Beiträge) sind aus Sicht der Geschäftsstelle hierzu </a:t>
            </a:r>
            <a:r>
              <a:rPr lang="de-DE" sz="2000" b="1" dirty="0"/>
              <a:t>nicht oder nur sehr bedingt geeignet</a:t>
            </a:r>
            <a:r>
              <a:rPr lang="de-DE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992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2292935"/>
          </a:xfrm>
        </p:spPr>
        <p:txBody>
          <a:bodyPr/>
          <a:lstStyle/>
          <a:p>
            <a:pPr algn="ctr"/>
            <a:endParaRPr lang="de-DE" sz="4800" b="1" dirty="0" smtClean="0"/>
          </a:p>
          <a:p>
            <a:pPr algn="ctr"/>
            <a:r>
              <a:rPr lang="de-DE" sz="4800" b="1" dirty="0" smtClean="0"/>
              <a:t>Vielen Dank für Ihre Aufmerksamkeit!</a:t>
            </a:r>
            <a:endParaRPr lang="de-DE" sz="4800" b="1" dirty="0"/>
          </a:p>
        </p:txBody>
      </p:sp>
    </p:spTree>
    <p:extLst>
      <p:ext uri="{BB962C8B-B14F-4D97-AF65-F5344CB8AC3E}">
        <p14:creationId xmlns:p14="http://schemas.microsoft.com/office/powerpoint/2010/main" val="312061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I. § </a:t>
            </a:r>
            <a:r>
              <a:rPr lang="de-DE" dirty="0"/>
              <a:t>8 KAG NRW –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Ausgangslage </a:t>
            </a:r>
            <a:r>
              <a:rPr lang="de-DE" dirty="0"/>
              <a:t>in NRW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061049"/>
            <a:ext cx="7740000" cy="3831818"/>
          </a:xfrm>
        </p:spPr>
        <p:txBody>
          <a:bodyPr/>
          <a:lstStyle/>
          <a:p>
            <a:r>
              <a:rPr lang="de-DE" sz="1800" b="1" dirty="0" smtClean="0"/>
              <a:t>§ 8 KAG NRW</a:t>
            </a:r>
          </a:p>
          <a:p>
            <a:pPr marL="342900" indent="-342900">
              <a:buFont typeface="+mj-lt"/>
              <a:buAutoNum type="arabicParenR"/>
            </a:pPr>
            <a:r>
              <a:rPr lang="de-DE" sz="1800" i="1" dirty="0" smtClean="0"/>
              <a:t>Die </a:t>
            </a:r>
            <a:r>
              <a:rPr lang="de-DE" sz="1800" i="1" dirty="0"/>
              <a:t>Gemeinden und Gemeindeverbände können Beiträge erheben. Bei den dem öffentlichen Verkehr gewidmeten Straßen, Wegen und Plätzen </a:t>
            </a:r>
            <a:r>
              <a:rPr lang="de-DE" sz="1800" b="1" i="1" dirty="0"/>
              <a:t>sollen</a:t>
            </a:r>
            <a:r>
              <a:rPr lang="de-DE" sz="1800" i="1" dirty="0"/>
              <a:t> Beiträge erhoben werden, soweit nicht das Baugesetzbuch anzuwenden ist</a:t>
            </a:r>
            <a:r>
              <a:rPr lang="de-DE" sz="1800" i="1" dirty="0" smtClean="0"/>
              <a:t>.</a:t>
            </a:r>
          </a:p>
          <a:p>
            <a:pPr marL="342900" indent="-342900">
              <a:buFont typeface="+mj-lt"/>
              <a:buAutoNum type="arabicParenR"/>
            </a:pPr>
            <a:endParaRPr lang="de-DE" sz="1800" i="1" dirty="0"/>
          </a:p>
          <a:p>
            <a:pPr marL="342900" indent="-342900">
              <a:buFont typeface="+mj-lt"/>
              <a:buAutoNum type="arabicParenR"/>
            </a:pPr>
            <a:r>
              <a:rPr lang="de-DE" sz="1800" i="1" dirty="0" smtClean="0"/>
              <a:t>Beiträge </a:t>
            </a:r>
            <a:r>
              <a:rPr lang="de-DE" sz="1800" i="1" dirty="0"/>
              <a:t>sind Geldleistungen, die dem Ersatz des Aufwandes für die </a:t>
            </a:r>
            <a:r>
              <a:rPr lang="de-DE" sz="1800" i="1" dirty="0" smtClean="0"/>
              <a:t>Herstellung</a:t>
            </a:r>
            <a:r>
              <a:rPr lang="de-DE" sz="1800" i="1" dirty="0"/>
              <a:t>, Anschaffung und Erweiterung öffentlicher Einrichtungen und Anlagen im Sinne des § 4 Abs. 2, bei Straßen, Wegen und Plätzen auch für deren Verbesserung, jedoch ohne die laufende Unterhaltung und Instandsetzung, dienen. </a:t>
            </a:r>
            <a:r>
              <a:rPr lang="de-DE" sz="1800" b="1" i="1" dirty="0"/>
              <a:t>Sie werden von den Grundstückseigentümern als Gegenleistung dafür erhoben, </a:t>
            </a:r>
            <a:r>
              <a:rPr lang="de-DE" sz="1800" b="1" i="1" dirty="0" smtClean="0"/>
              <a:t>dass </a:t>
            </a:r>
            <a:r>
              <a:rPr lang="de-DE" sz="1800" b="1" i="1" dirty="0"/>
              <a:t>ihnen durch die Möglichkeit der Inanspruchnahme der Einrichtungen und Anlagen wirtschaftliche Vorteile geboten werden.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32647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I. § </a:t>
            </a:r>
            <a:r>
              <a:rPr lang="de-DE" dirty="0"/>
              <a:t>8 KAG NRW –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Ausgangslage </a:t>
            </a:r>
            <a:r>
              <a:rPr lang="de-DE" dirty="0"/>
              <a:t>in NRW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061049"/>
            <a:ext cx="7740000" cy="2693045"/>
          </a:xfrm>
        </p:spPr>
        <p:txBody>
          <a:bodyPr/>
          <a:lstStyle/>
          <a:p>
            <a:r>
              <a:rPr lang="de-DE" sz="2000" b="1" dirty="0" smtClean="0"/>
              <a:t>§ 8 KAG NRW</a:t>
            </a:r>
            <a:br>
              <a:rPr lang="de-DE" sz="2000" b="1" dirty="0" smtClean="0"/>
            </a:br>
            <a:endParaRPr lang="de-DE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/>
              <a:t>K</a:t>
            </a:r>
            <a:r>
              <a:rPr lang="de-DE" sz="2000" b="1" dirty="0" smtClean="0"/>
              <a:t>onkret-individuelle Vorteile </a:t>
            </a:r>
            <a:r>
              <a:rPr lang="de-DE" sz="2000" dirty="0" smtClean="0"/>
              <a:t>für die Anlieger;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 smtClean="0"/>
              <a:t>Kategorisierung </a:t>
            </a:r>
            <a:r>
              <a:rPr lang="de-DE" sz="2000" b="1" dirty="0" smtClean="0"/>
              <a:t>nach unterschiedlichen Straßentypen </a:t>
            </a:r>
            <a:r>
              <a:rPr lang="de-DE" sz="2000" dirty="0" smtClean="0"/>
              <a:t>und Zuordnung eines bestimmten </a:t>
            </a:r>
            <a:r>
              <a:rPr lang="de-DE" sz="2000" b="1" dirty="0" smtClean="0"/>
              <a:t>Beitragsanteils für </a:t>
            </a:r>
            <a:r>
              <a:rPr lang="de-DE" sz="2000" b="1" dirty="0" smtClean="0"/>
              <a:t>Anlieger</a:t>
            </a:r>
            <a:r>
              <a:rPr lang="de-DE" sz="2000" dirty="0" smtClean="0"/>
              <a:t>;</a:t>
            </a:r>
            <a:endParaRPr lang="de-DE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 smtClean="0"/>
              <a:t>Beispiel: </a:t>
            </a:r>
            <a:r>
              <a:rPr lang="de-DE" sz="2000" dirty="0" smtClean="0"/>
              <a:t>Anliegeranteil bei Anliegerstraßen 70 %, Anliegeranteil bei Hauptverkehrsstraßen 30% - je höher das Allgemeininteresse, je niedriger der </a:t>
            </a:r>
            <a:r>
              <a:rPr lang="de-DE" sz="2000" dirty="0" smtClean="0"/>
              <a:t>Anliegeranteil.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5866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I. § 8 KAG NRW –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Ausgangslage in NRW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5999" y="938103"/>
            <a:ext cx="8232725" cy="4216539"/>
          </a:xfrm>
        </p:spPr>
        <p:txBody>
          <a:bodyPr/>
          <a:lstStyle/>
          <a:p>
            <a:r>
              <a:rPr lang="de-DE" sz="1500" b="1" dirty="0" smtClean="0"/>
              <a:t>Was sind Beiträge? </a:t>
            </a:r>
            <a:br>
              <a:rPr lang="de-DE" sz="1500" b="1" dirty="0" smtClean="0"/>
            </a:br>
            <a:r>
              <a:rPr lang="de-DE" sz="1500" i="1" dirty="0" smtClean="0"/>
              <a:t>Beiträge </a:t>
            </a:r>
            <a:r>
              <a:rPr lang="de-DE" sz="1500" i="1" dirty="0"/>
              <a:t>werden als öffentlich-rechtliche Abgabe </a:t>
            </a:r>
            <a:r>
              <a:rPr lang="de-DE" sz="1500" b="1" i="1" dirty="0"/>
              <a:t>für die Bereitstellung einer besonderen Gegenleistung </a:t>
            </a:r>
            <a:r>
              <a:rPr lang="de-DE" sz="1500" i="1" dirty="0"/>
              <a:t>erhoben, nämlich dafür, dass </a:t>
            </a:r>
            <a:r>
              <a:rPr lang="de-DE" sz="1500" i="1" dirty="0" smtClean="0"/>
              <a:t>für die </a:t>
            </a:r>
            <a:r>
              <a:rPr lang="de-DE" sz="1500" i="1" dirty="0"/>
              <a:t>Möglichkeit der Benutzung </a:t>
            </a:r>
            <a:r>
              <a:rPr lang="de-DE" sz="1500" i="1" dirty="0" smtClean="0"/>
              <a:t>spezieller Einrichtungen </a:t>
            </a:r>
            <a:r>
              <a:rPr lang="de-DE" sz="1500" i="1" dirty="0"/>
              <a:t>oder </a:t>
            </a:r>
            <a:r>
              <a:rPr lang="de-DE" sz="1500" i="1" dirty="0" smtClean="0"/>
              <a:t>deren </a:t>
            </a:r>
            <a:r>
              <a:rPr lang="de-DE" sz="1500" i="1" dirty="0"/>
              <a:t>Ausnutzung </a:t>
            </a:r>
            <a:r>
              <a:rPr lang="de-DE" sz="1500" b="1" i="1" dirty="0" smtClean="0"/>
              <a:t>besondere Vorteile </a:t>
            </a:r>
            <a:r>
              <a:rPr lang="de-DE" sz="1500" i="1" dirty="0"/>
              <a:t>zur Verfügung gestellt werden</a:t>
            </a:r>
            <a:r>
              <a:rPr lang="de-DE" sz="1500" i="1" dirty="0" smtClean="0"/>
              <a:t>.</a:t>
            </a:r>
            <a:br>
              <a:rPr lang="de-DE" sz="1500" i="1" dirty="0" smtClean="0"/>
            </a:br>
            <a:r>
              <a:rPr lang="de-DE" sz="1500" b="1" dirty="0"/>
              <a:t/>
            </a:r>
            <a:br>
              <a:rPr lang="de-DE" sz="1500" b="1" dirty="0"/>
            </a:br>
            <a:r>
              <a:rPr lang="de-DE" sz="1500" b="1" dirty="0" smtClean="0"/>
              <a:t>Beispiele: </a:t>
            </a:r>
            <a:r>
              <a:rPr lang="de-DE" sz="1500" dirty="0" smtClean="0"/>
              <a:t>einmaliger und wiederkehrender Straßenausbaubeitrag, Erschließungsbeitrag nach BauGB,  Kanalanschlussbeitrag, Studienbeitrag</a:t>
            </a:r>
          </a:p>
          <a:p>
            <a:r>
              <a:rPr lang="de-DE" sz="1500" b="1" dirty="0" smtClean="0"/>
              <a:t>Was sind Steuern?</a:t>
            </a:r>
            <a:br>
              <a:rPr lang="de-DE" sz="1500" b="1" dirty="0" smtClean="0"/>
            </a:br>
            <a:r>
              <a:rPr lang="de-DE" sz="1500" i="1" dirty="0" smtClean="0"/>
              <a:t>Als </a:t>
            </a:r>
            <a:r>
              <a:rPr lang="de-DE" sz="1500" i="1" dirty="0"/>
              <a:t>Steuer </a:t>
            </a:r>
            <a:r>
              <a:rPr lang="de-DE" sz="1500" i="1" dirty="0" smtClean="0"/>
              <a:t>wird </a:t>
            </a:r>
            <a:r>
              <a:rPr lang="de-DE" sz="1500" i="1" dirty="0"/>
              <a:t>eine Geldleistung </a:t>
            </a:r>
            <a:r>
              <a:rPr lang="de-DE" sz="1500" b="1" i="1" dirty="0"/>
              <a:t>ohne Anspruch auf individuelle Gegenleistung </a:t>
            </a:r>
            <a:r>
              <a:rPr lang="de-DE" sz="1500" i="1" dirty="0"/>
              <a:t>bezeichnet, die ein öffentlich-rechtliches Gemeinwesen zur Erzielung von Einnahmen allen steuerpflichtigen Personen auferlegt. Damit sind Steuern öffentlich-rechtliche Abgaben, die zur Deckung des </a:t>
            </a:r>
            <a:r>
              <a:rPr lang="de-DE" sz="1500" b="1" i="1" dirty="0"/>
              <a:t>allgemeinen Finanzbedarfs </a:t>
            </a:r>
            <a:r>
              <a:rPr lang="de-DE" sz="1500" i="1" dirty="0"/>
              <a:t>alle </a:t>
            </a:r>
            <a:r>
              <a:rPr lang="de-DE" sz="1500" i="1" dirty="0" smtClean="0"/>
              <a:t>zahlen müssen.</a:t>
            </a:r>
          </a:p>
          <a:p>
            <a:r>
              <a:rPr lang="de-DE" sz="1500" b="1" dirty="0" smtClean="0"/>
              <a:t>Beispiele: </a:t>
            </a:r>
            <a:r>
              <a:rPr lang="de-DE" sz="1500" dirty="0" smtClean="0"/>
              <a:t>Einkommensteuer, Umsatzsteuer, Grundsteuer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500" b="1" dirty="0" smtClean="0"/>
              <a:t>Sinn und Zweck </a:t>
            </a:r>
            <a:r>
              <a:rPr lang="de-DE" sz="1500" dirty="0" smtClean="0"/>
              <a:t>der Differenzierung ist die Intention des Gesetzgebers, individuelle Vorteile gesondert zu betrachten und nicht den allgemeinen Haushalt und damit den Steuerzahler zu belasten.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3999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I. § 8 KAG NRW –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Ausgangslage in NRW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80859" y="1007114"/>
            <a:ext cx="8216491" cy="3524042"/>
          </a:xfrm>
        </p:spPr>
        <p:txBody>
          <a:bodyPr/>
          <a:lstStyle/>
          <a:p>
            <a:r>
              <a:rPr lang="de-DE" sz="1800" b="1" dirty="0" smtClean="0"/>
              <a:t>Diskussionsverlauf in </a:t>
            </a:r>
            <a:r>
              <a:rPr lang="de-DE" sz="1800" b="1" dirty="0" smtClean="0"/>
              <a:t>NRW</a:t>
            </a:r>
          </a:p>
          <a:p>
            <a:endParaRPr lang="de-DE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Aufgrund der individuellen Belastungssituation sind Straßenausbaubeiträge</a:t>
            </a:r>
            <a:r>
              <a:rPr lang="de-DE" sz="1800" b="1" dirty="0" smtClean="0"/>
              <a:t> sehr </a:t>
            </a:r>
            <a:r>
              <a:rPr lang="de-DE" sz="1800" b="1" dirty="0" smtClean="0"/>
              <a:t>streitanfällig</a:t>
            </a:r>
            <a:r>
              <a:rPr lang="de-DE" sz="1800" dirty="0" smtClean="0"/>
              <a:t>;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Es formieren sich </a:t>
            </a:r>
            <a:r>
              <a:rPr lang="de-DE" sz="1800" b="1" dirty="0" smtClean="0"/>
              <a:t>regelmäßige Bürgerinitiativen</a:t>
            </a:r>
            <a:r>
              <a:rPr lang="de-DE" sz="1800" dirty="0" smtClean="0"/>
              <a:t>;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Im Jahr 2013 hat die damalige Oppositionsfraktion der CDU einen </a:t>
            </a:r>
            <a:r>
              <a:rPr lang="de-DE" sz="1800" b="1" dirty="0" smtClean="0"/>
              <a:t>Gesetzentwurf zur Einführung wiederkehrender Beiträge </a:t>
            </a:r>
            <a:r>
              <a:rPr lang="de-DE" sz="1800" dirty="0" smtClean="0"/>
              <a:t>eingebracht;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Die </a:t>
            </a:r>
            <a:r>
              <a:rPr lang="de-DE" sz="1800" b="1" dirty="0"/>
              <a:t>k</a:t>
            </a:r>
            <a:r>
              <a:rPr lang="de-DE" sz="1800" b="1" dirty="0" smtClean="0"/>
              <a:t>ommunalen Spitzenverbände äußerten sich hierzu </a:t>
            </a:r>
            <a:r>
              <a:rPr lang="de-DE" sz="1800" b="1" dirty="0" smtClean="0"/>
              <a:t>kritisch</a:t>
            </a:r>
            <a:r>
              <a:rPr lang="de-DE" sz="1800" dirty="0" smtClean="0"/>
              <a:t>;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Das Thema Straßenausbaubeitragsrecht ist </a:t>
            </a:r>
            <a:r>
              <a:rPr lang="de-DE" sz="1800" b="1" dirty="0" smtClean="0"/>
              <a:t>nicht im aktuellen Koalitionsvertrag von CDU und FDP </a:t>
            </a:r>
            <a:r>
              <a:rPr lang="de-DE" sz="1800" dirty="0" smtClean="0"/>
              <a:t>enthalten.</a:t>
            </a:r>
          </a:p>
          <a:p>
            <a:pPr marL="342900" indent="-342900">
              <a:buFontTx/>
              <a:buChar char="-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2102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I. § 8 KAG NRW –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Ausgangslage in NRW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1000"/>
            <a:ext cx="7740000" cy="3411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2" y="1078302"/>
            <a:ext cx="7778907" cy="364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65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I. § 8 KAG NRW –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Ausgangslage in NRW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1160999"/>
            <a:ext cx="7740000" cy="373017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161000"/>
            <a:ext cx="4400550" cy="374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1828801"/>
            <a:ext cx="1615725" cy="3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7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I. § 8 KAG NRW – </a:t>
            </a:r>
            <a:b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Ausgangslage in NRW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56000" y="-638355"/>
            <a:ext cx="7740000" cy="5529531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04" y="938104"/>
            <a:ext cx="6987396" cy="395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751946"/>
      </p:ext>
    </p:extLst>
  </p:cSld>
  <p:clrMapOvr>
    <a:masterClrMapping/>
  </p:clrMapOvr>
</p:sld>
</file>

<file path=ppt/theme/theme1.xml><?xml version="1.0" encoding="utf-8"?>
<a:theme xmlns:a="http://schemas.openxmlformats.org/drawingml/2006/main" name="Musterpräsentation StGB NRW 2016 16-9">
  <a:themeElements>
    <a:clrScheme name="_NRW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00B050"/>
      </a:accent3>
      <a:accent4>
        <a:srgbClr val="FFC000"/>
      </a:accent4>
      <a:accent5>
        <a:srgbClr val="92D050"/>
      </a:accent5>
      <a:accent6>
        <a:srgbClr val="A5A5A5"/>
      </a:accent6>
      <a:hlink>
        <a:srgbClr val="0000FF"/>
      </a:hlink>
      <a:folHlink>
        <a:srgbClr val="800080"/>
      </a:folHlink>
    </a:clrScheme>
    <a:fontScheme name="Muster-Präsentation-StGB NRW 2008">
      <a:majorFont>
        <a:latin typeface="TheSansCorrespondence"/>
        <a:ea typeface=""/>
        <a:cs typeface=""/>
      </a:majorFont>
      <a:minorFont>
        <a:latin typeface="TheSansCorrespondence"/>
        <a:ea typeface=""/>
        <a:cs typeface="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lnDef>
  </a:objectDefaults>
  <a:extraClrSchemeLst>
    <a:extraClrScheme>
      <a:clrScheme name="Muster-Präsentation-StGB NRW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-Präsentation-StGB NRW 20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ter-Präsentation-StGB NRW 20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-Präsentation-StGB NRW 20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-Präsentation-StGB NRW 20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-Präsentation-StGB NRW 20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-Präsentation-StGB NRW 20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Musterpräsentation StGB NRW 2016 16-9</Template>
  <TotalTime>0</TotalTime>
  <Words>958</Words>
  <Application>Microsoft Office PowerPoint</Application>
  <PresentationFormat>Bildschirmpräsentation (16:9)</PresentationFormat>
  <Paragraphs>148</Paragraphs>
  <Slides>29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  <vt:variant>
        <vt:lpstr>Zielgruppenorientierte Präsentationen</vt:lpstr>
      </vt:variant>
      <vt:variant>
        <vt:i4>1</vt:i4>
      </vt:variant>
    </vt:vector>
  </HeadingPairs>
  <TitlesOfParts>
    <vt:vector size="35" baseType="lpstr">
      <vt:lpstr>Arial</vt:lpstr>
      <vt:lpstr>Symbol</vt:lpstr>
      <vt:lpstr>TheSansCorrespondence</vt:lpstr>
      <vt:lpstr>Wingdings</vt:lpstr>
      <vt:lpstr>Musterpräsentation StGB NRW 2016 16-9</vt:lpstr>
      <vt:lpstr>Wiederkehrende Beiträge –  eine Alternative zu einmaligen Straßenausbaubeiträgen?</vt:lpstr>
      <vt:lpstr>Gliederung</vt:lpstr>
      <vt:lpstr>I. § 8 KAG NRW –     Ausgangslage in NRW</vt:lpstr>
      <vt:lpstr>I. § 8 KAG NRW –     Ausgangslage in NRW</vt:lpstr>
      <vt:lpstr>I. § 8 KAG NRW –     Ausgangslage in NRW</vt:lpstr>
      <vt:lpstr>I. § 8 KAG NRW –     Ausgangslage in NRW</vt:lpstr>
      <vt:lpstr>I. § 8 KAG NRW –     Ausgangslage in NRW</vt:lpstr>
      <vt:lpstr>I. § 8 KAG NRW –     Ausgangslage in NRW</vt:lpstr>
      <vt:lpstr>I. § 8 KAG NRW –     Ausgangslage in NRW</vt:lpstr>
      <vt:lpstr>I. § 8 KAG NRW –     Ausgangslage in NRW</vt:lpstr>
      <vt:lpstr>II. Wiederkehrende Beiträge – eine       Alternative in NRW ?</vt:lpstr>
      <vt:lpstr>II. Wiederkehrende Beiträge – eine       Alternative in NRW ?</vt:lpstr>
      <vt:lpstr>II. Wiederkehrende Beiträge – eine Alternative in NRW?</vt:lpstr>
      <vt:lpstr>II. Wiederkehrende Beiträge – eine       Alternative in NRW ?</vt:lpstr>
      <vt:lpstr>II. Wiederkehrende Beiträge – eine       Alternative in NRW ?</vt:lpstr>
      <vt:lpstr>II. Wiederkehrende Beiträge – eine       Alternative in NRW ?</vt:lpstr>
      <vt:lpstr>II. Wiederkehrende Beiträge – eine       Alternative in NRW ?</vt:lpstr>
      <vt:lpstr>II. Wiederkehrende Beiträge – eine       Alternative in NRW ?</vt:lpstr>
      <vt:lpstr>II. Wiederkehrende Beiträge – eine       Alternative in NRW ?</vt:lpstr>
      <vt:lpstr>II. Wiederkehrende Beiträge – eine       Alternative in NRW ?</vt:lpstr>
      <vt:lpstr>II. Wiederkehrende Beiträge – eine       Alternative in NRW ?</vt:lpstr>
      <vt:lpstr>III. Blick auf andere Bundesländer</vt:lpstr>
      <vt:lpstr>III. Blick auf andere Bundesländer</vt:lpstr>
      <vt:lpstr> III. Blick auf andere Bundesländer</vt:lpstr>
      <vt:lpstr> III. Blick auf andere Bundesländer</vt:lpstr>
      <vt:lpstr>III. Blick auf andere Bundesländer</vt:lpstr>
      <vt:lpstr> IV. Fazit der Geschäftsstelle</vt:lpstr>
      <vt:lpstr>IV. Fazit der Geschäftsstelle</vt:lpstr>
      <vt:lpstr>PowerPoint-Präsentation</vt:lpstr>
      <vt:lpstr>Seminar Sozialhilfe /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2018-05-14T13:26:06Z</dcterms:created>
  <dcterms:modified xsi:type="dcterms:W3CDTF">2018-09-05T11:36:32Z</dcterms:modified>
</cp:coreProperties>
</file>