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036" r:id="rId2"/>
    <p:sldMasterId id="2147483807" r:id="rId3"/>
    <p:sldMasterId id="2147484046" r:id="rId4"/>
    <p:sldMasterId id="2147484068" r:id="rId5"/>
  </p:sldMasterIdLst>
  <p:notesMasterIdLst>
    <p:notesMasterId r:id="rId22"/>
  </p:notesMasterIdLst>
  <p:handoutMasterIdLst>
    <p:handoutMasterId r:id="rId23"/>
  </p:handoutMasterIdLst>
  <p:sldIdLst>
    <p:sldId id="256" r:id="rId6"/>
    <p:sldId id="387" r:id="rId7"/>
    <p:sldId id="388" r:id="rId8"/>
    <p:sldId id="389" r:id="rId9"/>
    <p:sldId id="404" r:id="rId10"/>
    <p:sldId id="405" r:id="rId11"/>
    <p:sldId id="406" r:id="rId12"/>
    <p:sldId id="407" r:id="rId13"/>
    <p:sldId id="399" r:id="rId14"/>
    <p:sldId id="398" r:id="rId15"/>
    <p:sldId id="397" r:id="rId16"/>
    <p:sldId id="396" r:id="rId17"/>
    <p:sldId id="400" r:id="rId18"/>
    <p:sldId id="402" r:id="rId19"/>
    <p:sldId id="401" r:id="rId20"/>
    <p:sldId id="403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C"/>
    <a:srgbClr val="DCDFD3"/>
    <a:srgbClr val="F2EEF2"/>
    <a:srgbClr val="F0F4F2"/>
    <a:srgbClr val="EDEDF3"/>
    <a:srgbClr val="F0EEF2"/>
    <a:srgbClr val="EAECE4"/>
    <a:srgbClr val="E7E0E8"/>
    <a:srgbClr val="D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77228" autoAdjust="0"/>
  </p:normalViewPr>
  <p:slideViewPr>
    <p:cSldViewPr>
      <p:cViewPr varScale="1">
        <p:scale>
          <a:sx n="68" d="100"/>
          <a:sy n="68" d="100"/>
        </p:scale>
        <p:origin x="229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50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B46FEEB-28ED-4595-87B9-A5472F68AF0A}" type="datetimeFigureOut">
              <a:rPr lang="de-DE"/>
              <a:pPr>
                <a:defRPr/>
              </a:pPr>
              <a:t>03.05.2017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9063092-B6B5-4DB6-9B6C-C8A777475B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A374705-934B-47AB-ADC3-B9DE7A604595}" type="datetimeFigureOut">
              <a:rPr lang="de-DE"/>
              <a:pPr>
                <a:defRPr/>
              </a:pPr>
              <a:t>03.05.2017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093057A-2DC4-4264-88ED-AEDAA10FA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8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18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36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8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46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8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9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7" name="Bild 17" descr="Header_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4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317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3B6E-CECE-4688-872F-6A7714D0C1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 descr="Unbenannt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15888"/>
            <a:ext cx="8963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Textfeld 10"/>
          <p:cNvSpPr txBox="1">
            <a:spLocks noChangeAspect="1"/>
          </p:cNvSpPr>
          <p:nvPr userDrawn="1"/>
        </p:nvSpPr>
        <p:spPr>
          <a:xfrm>
            <a:off x="6300788" y="100013"/>
            <a:ext cx="2771775" cy="23749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latin typeface="Arial" charset="0"/>
              <a:ea typeface="ＭＳ Ｐゴシック" charset="-128"/>
            </a:endParaRP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C7EC-AC49-49F9-B714-06F1B71097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rgbClr val="ADD7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rgbClr val="2E5E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rgbClr val="ADD732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rgbClr val="ADD7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rgbClr val="2E5E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4991100"/>
            <a:ext cx="7732713" cy="39687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-65" charset="2"/>
              <a:buNone/>
              <a:defRPr sz="2000">
                <a:solidFill>
                  <a:srgbClr val="2E5E8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17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66725" y="3494088"/>
            <a:ext cx="7772400" cy="579437"/>
          </a:xfrm>
        </p:spPr>
        <p:txBody>
          <a:bodyPr>
            <a:spAutoFit/>
          </a:bodyPr>
          <a:lstStyle>
            <a:lvl1pPr>
              <a:defRPr sz="3200" b="0">
                <a:solidFill>
                  <a:srgbClr val="2E5E8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0"/>
          </p:nvPr>
        </p:nvSpPr>
        <p:spPr>
          <a:xfrm>
            <a:off x="184150" y="6467475"/>
            <a:ext cx="2895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AA4C-8CE1-49E7-A7EE-9E886BA687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5" name="Bild 17" descr="Header_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636912"/>
            <a:ext cx="8945563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 smtClean="0">
                <a:solidFill>
                  <a:schemeClr val="accent1"/>
                </a:solidFill>
                <a:cs typeface="Arial" pitchFamily="34" charset="0"/>
              </a:rPr>
              <a:t>Auf eine erfolgreiche Umsetzung!</a:t>
            </a:r>
            <a:endParaRPr lang="de-DE" sz="3200" b="1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Rectangle 22"/>
          <p:cNvSpPr>
            <a:spLocks noGrp="1" noChangeAspect="1" noChangeArrowheads="1"/>
          </p:cNvSpPr>
          <p:nvPr>
            <p:ph type="ctrTitle" hasCustomPrompt="1"/>
          </p:nvPr>
        </p:nvSpPr>
        <p:spPr>
          <a:xfrm>
            <a:off x="972000" y="4428000"/>
            <a:ext cx="725201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Bei Rückfragen:</a:t>
            </a:r>
            <a:br>
              <a:rPr lang="de-DE" smtClean="0"/>
            </a:br>
            <a:r>
              <a:rPr lang="de-DE" smtClean="0"/>
              <a:t>Stefan Vöcklinghaus, Tel 0211-43077-24</a:t>
            </a:r>
            <a:br>
              <a:rPr lang="de-DE" smtClean="0"/>
            </a:br>
            <a:r>
              <a:rPr lang="de-DE" smtClean="0"/>
              <a:t>Dr. Ralf Togler, Tel. 9211-43077-101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FF97-8846-4E8F-BDB1-048C2C35D1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6A32-56CC-496A-BC8D-61BB49F44C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6F34-1F2D-44F2-9A7E-E6CF86D963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E3E0-8DD3-4B72-97AA-9913AD7F32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24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4B39-16B6-4136-A9D7-DB1819B121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6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</a:t>
            </a:r>
            <a:r>
              <a:rPr lang="de-DE" sz="800" kern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der Kommunal Agentur NRW </a:t>
            </a: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5E64-8134-438B-9FE8-442CD5E0EE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2777554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l">
              <a:buFont typeface="Arial" pitchFamily="34" charset="0"/>
              <a:buNone/>
              <a:defRPr/>
            </a:pPr>
            <a:r>
              <a:rPr lang="de-DE" sz="2500" b="1" dirty="0" smtClean="0">
                <a:solidFill>
                  <a:schemeClr val="accent1"/>
                </a:solidFill>
                <a:cs typeface="Arial" pitchFamily="34" charset="0"/>
              </a:rPr>
              <a:t>Hauptaussagen:</a:t>
            </a: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de-DE" sz="2400" b="0" dirty="0" smtClean="0">
                <a:solidFill>
                  <a:schemeClr val="accent1"/>
                </a:solidFill>
                <a:cs typeface="Arial" pitchFamily="34" charset="0"/>
              </a:rPr>
              <a:t>Die Risiken durch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de-DE" sz="2400" b="0" dirty="0" smtClean="0">
                <a:solidFill>
                  <a:schemeClr val="accent1"/>
                </a:solidFill>
                <a:cs typeface="Arial" pitchFamily="34" charset="0"/>
              </a:rPr>
              <a:t>Hochwasser und Starkregen können nur in </a:t>
            </a:r>
            <a:r>
              <a:rPr lang="de-DE" sz="2400" b="1" dirty="0" smtClean="0">
                <a:solidFill>
                  <a:schemeClr val="accent1"/>
                </a:solidFill>
                <a:cs typeface="Arial" pitchFamily="34" charset="0"/>
              </a:rPr>
              <a:t>kommunaler Zusammenarbeit</a:t>
            </a: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de-DE" sz="2400" b="0" dirty="0" smtClean="0">
                <a:solidFill>
                  <a:schemeClr val="accent1"/>
                </a:solidFill>
                <a:cs typeface="Arial" pitchFamily="34" charset="0"/>
              </a:rPr>
              <a:t>reduziert werden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!</a:t>
            </a: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Informationen zu Gefahren und Risiken 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sind Grundlage, um kommunale </a:t>
            </a: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Prozesse 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deutlicher auf den Schutz vor Starkregen und Hochwasser auszurichten</a:t>
            </a:r>
          </a:p>
          <a:p>
            <a:pPr marL="360363" indent="-360363" algn="l">
              <a:buFont typeface="Arial" pitchFamily="34" charset="0"/>
              <a:buChar char="•"/>
              <a:defRPr/>
            </a:pP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Im Ergebnis müssen verstärkt </a:t>
            </a: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Maßnahmen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 an der </a:t>
            </a: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Oberfläche des öffentlichen Raums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 und im </a:t>
            </a:r>
            <a:r>
              <a:rPr lang="de-DE" sz="2400" b="1" baseline="0" dirty="0" smtClean="0">
                <a:solidFill>
                  <a:schemeClr val="accent1"/>
                </a:solidFill>
                <a:cs typeface="Arial" pitchFamily="34" charset="0"/>
              </a:rPr>
              <a:t>privaten Bereich </a:t>
            </a:r>
            <a:r>
              <a:rPr lang="de-DE" sz="2400" b="0" baseline="0" dirty="0" smtClean="0">
                <a:solidFill>
                  <a:schemeClr val="accent1"/>
                </a:solidFill>
                <a:cs typeface="Arial" pitchFamily="34" charset="0"/>
              </a:rPr>
              <a:t>umgesetzt werden</a:t>
            </a:r>
            <a:endParaRPr lang="de-DE" sz="2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06DD-3637-4BB1-A98A-DD77F7B33C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8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E5A5-379E-41F4-9799-DBD1EF280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" name="Bild 17" descr="Header_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5B3E-0880-423A-BB3A-88900ECDD6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7" descr="Header_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2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7CC0-8AE2-4628-90B0-9870A1C98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1" descr="Unbenannt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15888"/>
            <a:ext cx="8963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spect="1"/>
          </p:cNvSpPr>
          <p:nvPr userDrawn="1"/>
        </p:nvSpPr>
        <p:spPr>
          <a:xfrm>
            <a:off x="6300788" y="100013"/>
            <a:ext cx="2771775" cy="23749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Untertitel 8"/>
          <p:cNvSpPr txBox="1">
            <a:spLocks/>
          </p:cNvSpPr>
          <p:nvPr userDrawn="1"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pic>
        <p:nvPicPr>
          <p:cNvPr id="13" name="Bild 2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EBDB-A2C3-4493-949C-528C6F1B7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0" name="Bild 16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20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864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D9AE-1567-4A57-8414-EBA7FC597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C3AF-A348-49B6-A1EB-37C2F43B1B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414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76000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25" name="Inhaltsplatzhalter 20"/>
          <p:cNvSpPr>
            <a:spLocks noGrp="1"/>
          </p:cNvSpPr>
          <p:nvPr>
            <p:ph sz="quarter" idx="18"/>
          </p:nvPr>
        </p:nvSpPr>
        <p:spPr>
          <a:xfrm>
            <a:off x="4752000" y="2411198"/>
            <a:ext cx="414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4550-8684-4E28-9AB3-96FB502363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20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6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24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288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25" name="Inhaltsplatzhalter 20"/>
          <p:cNvSpPr>
            <a:spLocks noGrp="1"/>
          </p:cNvSpPr>
          <p:nvPr>
            <p:ph sz="quarter" idx="19"/>
          </p:nvPr>
        </p:nvSpPr>
        <p:spPr>
          <a:xfrm>
            <a:off x="3492000" y="2412000"/>
            <a:ext cx="540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9CEF-23E8-4484-B778-A8B79DB193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21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EFF0-FC31-456B-9B3D-1520F49A31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3F20-FA14-4212-8445-480F8EC271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1593-06E4-4125-8F73-F2D8B6059B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D2E8-D58B-4121-A0B9-AF15DD9F0A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6" name="Bild 17" descr="Header_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710D-6C4A-4A3F-93E5-DF6998605F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4245-FF36-4C97-B1EB-09740BB878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A4DC-C379-474E-BD1C-97B0A479B1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9870-7179-488C-9F45-2EED966CB0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5293-4C7E-4A22-9CED-CCD3DEF9C8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564-1FBB-4FF6-BE53-529C7BAE79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2E332-C938-410D-ACEE-A1C9DD920F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BCD1-50C6-485C-84E7-730C459F09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AA29-4B37-4A85-8C45-3047DA2CD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045A-C552-410F-9D9A-236775D568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8F8E-098D-4992-8301-9D72429FBA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AC27-F2B7-41B1-BEB4-0B021717BE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195B-1051-4AE7-A0D5-4751BC3CEE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4E51-DBF2-402E-B814-3940468EDF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80A8-8E48-4726-9628-7A008E3448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69875" marR="0" indent="-26987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itchFamily="2" charset="2"/>
              <a:buChar char="§"/>
              <a:tabLst/>
              <a:def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ＭＳ Ｐゴシック" pitchFamily="-110" charset="-128"/>
                <a:cs typeface="ＭＳ Ｐゴシック" pitchFamily="-110" charset="-128"/>
              </a:defRPr>
            </a:lvl1pPr>
            <a:lvl2pPr marL="534988" marR="0" indent="-252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Char char="-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marR="0" indent="-268288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5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76325" marR="0" indent="-276225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Arial" pitchFamily="34" charset="0"/>
              <a:buChar char="►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44613" marR="0" indent="-288000" algn="l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Courier New" pitchFamily="49" charset="0"/>
              <a:buChar char="o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96BF-5B73-49F8-980B-643B1DDC9E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tandard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Bild 19" descr="kua-logo-pp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1"/>
          <p:cNvSpPr>
            <a:spLocks noGrp="1"/>
          </p:cNvSpPr>
          <p:nvPr>
            <p:ph type="body" sz="quarter" idx="11"/>
          </p:nvPr>
        </p:nvSpPr>
        <p:spPr>
          <a:xfrm>
            <a:off x="252000" y="1548000"/>
            <a:ext cx="8640000" cy="792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7" name="Bildplatzhalter 25"/>
          <p:cNvSpPr>
            <a:spLocks noGrp="1"/>
          </p:cNvSpPr>
          <p:nvPr>
            <p:ph type="pic" sz="quarter" idx="21"/>
          </p:nvPr>
        </p:nvSpPr>
        <p:spPr>
          <a:xfrm>
            <a:off x="6372000" y="2412000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6372200" y="4437112"/>
            <a:ext cx="2520000" cy="19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Inhaltsplatzhalter 20"/>
          <p:cNvSpPr>
            <a:spLocks noGrp="1"/>
          </p:cNvSpPr>
          <p:nvPr>
            <p:ph sz="quarter" idx="13"/>
          </p:nvPr>
        </p:nvSpPr>
        <p:spPr>
          <a:xfrm>
            <a:off x="252000" y="2412000"/>
            <a:ext cx="5760000" cy="3924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(Textkörper)"/>
                <a:cs typeface="Arial (Textkörper)"/>
              </a:defRPr>
            </a:lvl1pPr>
            <a:lvl2pPr marL="540000" indent="-270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8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Char char="►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50000" indent="-27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×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F118-625E-4E0C-AF7F-0229714BF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24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ea typeface="ＭＳ Ｐゴシック" pitchFamily="34" charset="-128"/>
              </a:rPr>
              <a:t>Neues aus der Kommunal Agentur NRW</a:t>
            </a:r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" name="Bild 17" descr="Header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206712-C3B1-4664-BEC6-C59218ECFD0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2636912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" name="Untertitel 8"/>
          <p:cNvSpPr txBox="1">
            <a:spLocks/>
          </p:cNvSpPr>
          <p:nvPr userDrawn="1"/>
        </p:nvSpPr>
        <p:spPr bwMode="auto">
          <a:xfrm>
            <a:off x="276045" y="6067425"/>
            <a:ext cx="8626415" cy="461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03238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1" hasCustomPrompt="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Name des </a:t>
            </a:r>
            <a:r>
              <a:rPr lang="de-DE" dirty="0" err="1" smtClean="0"/>
              <a:t>Ref</a:t>
            </a:r>
            <a:r>
              <a:rPr lang="de-DE" dirty="0" smtClean="0"/>
              <a:t>., Ort wo </a:t>
            </a:r>
            <a:r>
              <a:rPr lang="de-DE" dirty="0" err="1" smtClean="0"/>
              <a:t>Präs</a:t>
            </a:r>
            <a:r>
              <a:rPr lang="de-DE" dirty="0" smtClean="0"/>
              <a:t>. gehalten wird, Tag der Präsentation</a:t>
            </a:r>
            <a:endParaRPr lang="de-DE" dirty="0"/>
          </a:p>
        </p:txBody>
      </p:sp>
      <p:sp>
        <p:nvSpPr>
          <p:cNvPr id="19" name="Rectangle 5"/>
          <p:cNvSpPr txBox="1">
            <a:spLocks noChangeArrowheads="1"/>
          </p:cNvSpPr>
          <p:nvPr userDrawn="1"/>
        </p:nvSpPr>
        <p:spPr>
          <a:xfrm>
            <a:off x="114300" y="3425627"/>
            <a:ext cx="8896350" cy="5794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Vielen Dank für Ihre Aufmerksamkeit!</a:t>
            </a:r>
          </a:p>
        </p:txBody>
      </p:sp>
      <p:sp>
        <p:nvSpPr>
          <p:cNvPr id="22" name="Rectangle 22"/>
          <p:cNvSpPr>
            <a:spLocks noGrp="1" noChangeAspect="1" noChangeArrowheads="1"/>
          </p:cNvSpPr>
          <p:nvPr>
            <p:ph type="ctrTitle" hasCustomPrompt="1"/>
          </p:nvPr>
        </p:nvSpPr>
        <p:spPr>
          <a:xfrm>
            <a:off x="972000" y="4428000"/>
            <a:ext cx="7252012" cy="11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>
                <a:ea typeface="ＭＳ Ｐゴシック" charset="-128"/>
              </a:rPr>
              <a:t>Max Mustermann                                                                   Telefon:       0211 43077-xxx</a:t>
            </a:r>
            <a:br>
              <a:rPr lang="de-DE" dirty="0" smtClean="0">
                <a:ea typeface="ＭＳ Ｐゴシック" charset="-128"/>
              </a:rPr>
            </a:br>
            <a:r>
              <a:rPr lang="de-DE" dirty="0" smtClean="0">
                <a:ea typeface="ＭＳ Ｐゴシック" charset="-128"/>
              </a:rPr>
              <a:t>Email:          Mustermann@KommunalAgenturNRW.de</a:t>
            </a:r>
            <a:endParaRPr lang="de-DE" dirty="0"/>
          </a:p>
        </p:txBody>
      </p:sp>
      <p:pic>
        <p:nvPicPr>
          <p:cNvPr id="14" name="Bild 13" descr="kua-logo-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98" y="1029646"/>
            <a:ext cx="2448272" cy="6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1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s Blatt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55575" y="334963"/>
            <a:ext cx="5481638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16000" y="972000"/>
            <a:ext cx="8640000" cy="54000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23FB42-53E4-4A32-AF98-3068526787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s Blat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55575" y="334963"/>
            <a:ext cx="5481638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tabLst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972000"/>
            <a:ext cx="9144000" cy="5886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EC9A-2155-491D-9FF1-B6B6D787F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6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CF71-2D26-4BF2-8212-0285A63B2C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B041-8C99-49BA-8F6B-21FACAAB53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8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D46A-9B29-4FF4-AFBD-01C5C15747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7" descr="Header_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488" y="128588"/>
            <a:ext cx="8940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83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1" name="Bild 13" descr="kua-logo-pp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6724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13973" y="3428999"/>
            <a:ext cx="8100000" cy="990000"/>
          </a:xfrm>
        </p:spPr>
        <p:txBody>
          <a:bodyPr lIns="0" tIns="0" rIns="0" bIns="0">
            <a:sp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13973" y="4861823"/>
            <a:ext cx="810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 typeface="Wingdings" pitchFamily="-65" charset="2"/>
              <a:buNone/>
              <a:defRPr sz="2000" cap="none" baseline="0">
                <a:solidFill>
                  <a:srgbClr val="00487D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CEAE-6047-4A2E-A2FE-3F34BE0F87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315075" y="128588"/>
            <a:ext cx="2714625" cy="2325687"/>
          </a:xfrm>
          <a:prstGeom prst="rect">
            <a:avLst/>
          </a:prstGeom>
          <a:solidFill>
            <a:srgbClr val="2E5E8D">
              <a:alpha val="1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3188" y="128588"/>
            <a:ext cx="6176962" cy="2335212"/>
          </a:xfrm>
          <a:prstGeom prst="rect">
            <a:avLst/>
          </a:prstGeom>
          <a:solidFill>
            <a:srgbClr val="004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11163"/>
            <a:ext cx="55784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6725" y="4991100"/>
            <a:ext cx="773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503238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Click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to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edit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Master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subtitle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style</a:t>
            </a:r>
          </a:p>
        </p:txBody>
      </p:sp>
      <p:sp>
        <p:nvSpPr>
          <p:cNvPr id="22" name="Rectangle 22"/>
          <p:cNvSpPr txBox="1">
            <a:spLocks noChangeArrowheads="1"/>
          </p:cNvSpPr>
          <p:nvPr/>
        </p:nvSpPr>
        <p:spPr bwMode="auto">
          <a:xfrm>
            <a:off x="466725" y="3494088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Click </a:t>
            </a:r>
            <a:r>
              <a:rPr lang="de-DE" sz="3200" b="1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to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sz="3200" b="1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edit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Master title style</a:t>
            </a:r>
          </a:p>
        </p:txBody>
      </p:sp>
      <p:sp>
        <p:nvSpPr>
          <p:cNvPr id="2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282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5F9B4F0-3649-4E91-9ACD-931A72647C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7" name="Bild 22" descr="kua-logo-ppt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503238" rtl="0" eaLnBrk="0" fontAlgn="base" hangingPunct="0">
        <a:spcBef>
          <a:spcPts val="6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69875" indent="-269875" algn="l" defTabSz="503238" rtl="0" eaLnBrk="0" fontAlgn="base" hangingPunct="0">
        <a:spcBef>
          <a:spcPct val="20000"/>
        </a:spcBef>
        <a:spcAft>
          <a:spcPct val="0"/>
        </a:spcAft>
        <a:buClr>
          <a:srgbClr val="2E5EA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2pPr>
      <a:lvl3pPr marL="620713" indent="-350838" algn="l" defTabSz="50323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charset="-128"/>
        </a:defRPr>
      </a:lvl3pPr>
      <a:lvl4pPr marL="539750" indent="-269875" algn="l" defTabSz="503238" rtl="0" eaLnBrk="0" fontAlgn="base" hangingPunct="0">
        <a:spcBef>
          <a:spcPct val="20000"/>
        </a:spcBef>
        <a:spcAft>
          <a:spcPct val="0"/>
        </a:spcAft>
        <a:buClr>
          <a:srgbClr val="2E5EA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160463" indent="-620713" algn="l" defTabSz="50323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315075" y="128588"/>
            <a:ext cx="2714625" cy="2325687"/>
          </a:xfrm>
          <a:prstGeom prst="rect">
            <a:avLst/>
          </a:prstGeom>
          <a:solidFill>
            <a:srgbClr val="2E5E8D">
              <a:alpha val="1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3188" y="128588"/>
            <a:ext cx="6176962" cy="233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0488" y="2616200"/>
            <a:ext cx="8945562" cy="3816350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90488" y="2490788"/>
            <a:ext cx="6191250" cy="1000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315075" y="2490788"/>
            <a:ext cx="27178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282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411FAFE-ECEF-4F0C-A871-F2EB7403B3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Untertitel 8"/>
          <p:cNvSpPr txBox="1">
            <a:spLocks/>
          </p:cNvSpPr>
          <p:nvPr/>
        </p:nvSpPr>
        <p:spPr bwMode="auto">
          <a:xfrm>
            <a:off x="276225" y="6067425"/>
            <a:ext cx="8626475" cy="461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503238">
              <a:spcBef>
                <a:spcPts val="600"/>
              </a:spcBef>
              <a:buFont typeface="Arial" charset="0"/>
              <a:buNone/>
              <a:defRPr/>
            </a:pP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Diese Präsentation ist urheberrechtlich geschützt ®. </a:t>
            </a:r>
            <a:b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</a:br>
            <a:r>
              <a:rPr lang="de-DE" sz="800" kern="0" dirty="0">
                <a:solidFill>
                  <a:schemeClr val="accent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Jegliche auch auszugsweise Veröffentlichung, Vervielfältigung, Änderung oder sonstige Verwendung ist nur nach schriftlicher Zustimmung der Kommunal Agentur NRW GmbH gestattet.</a:t>
            </a:r>
            <a:endParaRPr lang="de-DE" sz="800" kern="0" dirty="0">
              <a:solidFill>
                <a:schemeClr val="accent1"/>
              </a:solidFill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5" name="Inhaltsplatzhalter 15"/>
          <p:cNvSpPr txBox="1">
            <a:spLocks/>
          </p:cNvSpPr>
          <p:nvPr/>
        </p:nvSpPr>
        <p:spPr>
          <a:xfrm>
            <a:off x="466725" y="6467475"/>
            <a:ext cx="5448300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ea typeface="ＭＳ Ｐゴシック" charset="-128"/>
              </a:rPr>
              <a:t>Name des </a:t>
            </a:r>
            <a:r>
              <a:rPr lang="de-DE" dirty="0" err="1" smtClean="0">
                <a:ea typeface="ＭＳ Ｐゴシック" charset="-128"/>
              </a:rPr>
              <a:t>Ref</a:t>
            </a:r>
            <a:r>
              <a:rPr lang="de-DE" dirty="0" smtClean="0">
                <a:ea typeface="ＭＳ Ｐゴシック" charset="-128"/>
              </a:rPr>
              <a:t>., Ort wo </a:t>
            </a:r>
            <a:r>
              <a:rPr lang="de-DE" dirty="0" err="1" smtClean="0">
                <a:ea typeface="ＭＳ Ｐゴシック" charset="-128"/>
              </a:rPr>
              <a:t>Präs</a:t>
            </a:r>
            <a:r>
              <a:rPr lang="de-DE" dirty="0" smtClean="0">
                <a:ea typeface="ＭＳ Ｐゴシック" charset="-128"/>
              </a:rPr>
              <a:t>. gehalten wird, Tag der Präsentation</a:t>
            </a:r>
            <a:endParaRPr lang="de-DE" dirty="0">
              <a:ea typeface="ＭＳ Ｐゴシック" charset="-128"/>
            </a:endParaRPr>
          </a:p>
        </p:txBody>
      </p:sp>
      <p:sp>
        <p:nvSpPr>
          <p:cNvPr id="2060" name="Rectangle 5"/>
          <p:cNvSpPr txBox="1">
            <a:spLocks noChangeArrowheads="1"/>
          </p:cNvSpPr>
          <p:nvPr/>
        </p:nvSpPr>
        <p:spPr bwMode="auto">
          <a:xfrm>
            <a:off x="114300" y="3425825"/>
            <a:ext cx="889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3200" b="1">
                <a:solidFill>
                  <a:schemeClr val="accent1"/>
                </a:solidFill>
                <a:cs typeface="Arial" pitchFamily="34" charset="0"/>
              </a:rPr>
              <a:t>Vielen Dank für Ihre Aufmerksamkeit!</a:t>
            </a:r>
          </a:p>
        </p:txBody>
      </p:sp>
      <p:sp>
        <p:nvSpPr>
          <p:cNvPr id="2061" name="Rectangle 5"/>
          <p:cNvSpPr txBox="1">
            <a:spLocks noChangeArrowheads="1"/>
          </p:cNvSpPr>
          <p:nvPr/>
        </p:nvSpPr>
        <p:spPr bwMode="auto">
          <a:xfrm>
            <a:off x="966788" y="4437063"/>
            <a:ext cx="7205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 sz="20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6725" y="4991100"/>
            <a:ext cx="773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503238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Click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to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edit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Master </a:t>
            </a:r>
            <a:r>
              <a:rPr lang="de-DE" sz="2000" dirty="0" err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subtitle</a:t>
            </a:r>
            <a:r>
              <a:rPr lang="de-DE" sz="2000" dirty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style</a:t>
            </a:r>
          </a:p>
        </p:txBody>
      </p:sp>
      <p:pic>
        <p:nvPicPr>
          <p:cNvPr id="2063" name="Bild 19" descr="kua-logo-ppt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467475" y="1030288"/>
            <a:ext cx="24479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503238" rtl="0" eaLnBrk="0" fontAlgn="base" hangingPunct="0">
        <a:spcBef>
          <a:spcPts val="6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69875" indent="-269875" algn="l" defTabSz="503238" rtl="0" eaLnBrk="0" fontAlgn="base" hangingPunct="0">
        <a:spcBef>
          <a:spcPct val="20000"/>
        </a:spcBef>
        <a:spcAft>
          <a:spcPct val="0"/>
        </a:spcAft>
        <a:buClr>
          <a:srgbClr val="2E5EA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2pPr>
      <a:lvl3pPr marL="620713" indent="-350838" algn="l" defTabSz="50323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charset="-128"/>
        </a:defRPr>
      </a:lvl3pPr>
      <a:lvl4pPr marL="539750" indent="-269875" algn="l" defTabSz="503238" rtl="0" eaLnBrk="0" fontAlgn="base" hangingPunct="0">
        <a:spcBef>
          <a:spcPct val="20000"/>
        </a:spcBef>
        <a:spcAft>
          <a:spcPct val="0"/>
        </a:spcAft>
        <a:buClr>
          <a:srgbClr val="2E5EAB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160463" indent="-620713" algn="l" defTabSz="50323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311900" y="128588"/>
            <a:ext cx="2717800" cy="1169987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3188" y="128588"/>
            <a:ext cx="6208712" cy="1169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15075" y="1320800"/>
            <a:ext cx="2717800" cy="100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3188" y="1320800"/>
            <a:ext cx="6191250" cy="10001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273" name="Rectangle 3"/>
          <p:cNvSpPr>
            <a:spLocks noGrp="1" noChangeArrowheads="1"/>
          </p:cNvSpPr>
          <p:nvPr/>
        </p:nvSpPr>
        <p:spPr bwMode="auto">
          <a:xfrm>
            <a:off x="88900" y="1663700"/>
            <a:ext cx="8902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de-DE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282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595A608-269F-427D-AD67-284D6C28B4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Rectangle 22"/>
          <p:cNvSpPr txBox="1">
            <a:spLocks noChangeArrowheads="1"/>
          </p:cNvSpPr>
          <p:nvPr/>
        </p:nvSpPr>
        <p:spPr bwMode="auto">
          <a:xfrm>
            <a:off x="252413" y="395288"/>
            <a:ext cx="57594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baseline="0"/>
            </a:lvl1pPr>
          </a:lstStyle>
          <a:p>
            <a:pPr defTabSz="457200" eaLnBrk="0" hangingPunct="0">
              <a:defRPr/>
            </a:pPr>
            <a:endParaRPr lang="de-DE" sz="1600" b="1" dirty="0">
              <a:solidFill>
                <a:schemeClr val="bg1"/>
              </a:solidFill>
              <a:latin typeface="Arial"/>
              <a:ea typeface="ＭＳ Ｐゴシック" pitchFamily="-110" charset="-128"/>
              <a:cs typeface="Arial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252413" y="2411413"/>
            <a:ext cx="8639175" cy="39243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65000"/>
                  <a:lumOff val="35000"/>
                </a:schemeClr>
              </a:buClr>
              <a:buFontTx/>
              <a:buNone/>
              <a:defRPr baseline="0"/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-"/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lvl3pPr>
            <a:lvl4pPr marL="1076325" indent="-276225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  <a:tabLst/>
              <a:defRPr/>
            </a:lvl4pPr>
            <a:lvl5pPr marL="1344613" indent="-273050">
              <a:buClr>
                <a:schemeClr val="tx1">
                  <a:lumMod val="65000"/>
                  <a:lumOff val="35000"/>
                </a:schemeClr>
              </a:buClr>
              <a:buFont typeface="Courier New" pitchFamily="49" charset="0"/>
              <a:buChar char="o"/>
              <a:defRPr/>
            </a:lvl5pPr>
            <a:extLst/>
          </a:lstStyle>
          <a:p>
            <a:pPr marL="269875" indent="-269875" defTabSz="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Inhalt mit Fließtext </a:t>
            </a: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und/oder Spiegelstrichen</a:t>
            </a:r>
          </a:p>
          <a:p>
            <a:pPr marL="538163" lvl="1" indent="-252000" defTabSz="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­"/>
              <a:defRPr/>
            </a:pP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Zweite Ebene</a:t>
            </a:r>
          </a:p>
          <a:p>
            <a:pPr marL="881063" lvl="2" indent="-342900" defTabSz="457200">
              <a:lnSpc>
                <a:spcPct val="120000"/>
              </a:lnSpc>
              <a:spcBef>
                <a:spcPts val="0"/>
              </a:spcBef>
              <a:buSzPct val="125000"/>
              <a:defRPr/>
            </a:pP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Dritte Ebene</a:t>
            </a:r>
          </a:p>
          <a:p>
            <a:pPr marL="1152000" lvl="3" indent="-268288" defTabSz="457200">
              <a:lnSpc>
                <a:spcPct val="120000"/>
              </a:lnSpc>
              <a:spcBef>
                <a:spcPts val="0"/>
              </a:spcBef>
              <a:buSzPct val="65000"/>
              <a:buFont typeface="Arial" pitchFamily="34" charset="0"/>
              <a:buChar char="►"/>
              <a:defRPr/>
            </a:pP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Vierte Ebene</a:t>
            </a:r>
          </a:p>
          <a:p>
            <a:pPr marL="1440000" lvl="4" indent="-288000" defTabSz="457200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Fünfte Ebene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/>
        </p:nvSpPr>
        <p:spPr>
          <a:xfrm>
            <a:off x="252413" y="1547813"/>
            <a:ext cx="8639175" cy="79216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ea typeface="ＭＳ Ｐゴシック" pitchFamily="-110" charset="-128"/>
              </a:rPr>
              <a:t>Titel dieser Folie</a:t>
            </a:r>
          </a:p>
          <a:p>
            <a:pPr>
              <a:defRPr/>
            </a:pPr>
            <a:r>
              <a:rPr lang="de-DE" dirty="0" smtClean="0">
                <a:ea typeface="ＭＳ Ｐゴシック" pitchFamily="-110" charset="-128"/>
              </a:rPr>
              <a:t>Überschrift 1- oder 2zeilig</a:t>
            </a:r>
            <a:endParaRPr lang="de-DE" dirty="0">
              <a:ea typeface="ＭＳ Ｐゴシック" pitchFamily="-110" charset="-128"/>
            </a:endParaRPr>
          </a:p>
        </p:txBody>
      </p:sp>
      <p:sp>
        <p:nvSpPr>
          <p:cNvPr id="21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13" y="395288"/>
            <a:ext cx="5759450" cy="68421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Neues aus der Kommunal Agentur NRW</a:t>
            </a:r>
            <a:endParaRPr lang="de-DE" sz="1000" dirty="0"/>
          </a:p>
        </p:txBody>
      </p:sp>
      <p:pic>
        <p:nvPicPr>
          <p:cNvPr id="3087" name="Bild 18" descr="kua-logo-ppt.png"/>
          <p:cNvPicPr>
            <a:picLocks noChangeAspect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6562725" y="441325"/>
            <a:ext cx="225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ußzeilenplatzhalter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68313" y="6469063"/>
            <a:ext cx="5446712" cy="2555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  <p:sldLayoutId id="2147484601" r:id="rId18"/>
    <p:sldLayoutId id="2147484602" r:id="rId19"/>
    <p:sldLayoutId id="2147484603" r:id="rId20"/>
    <p:sldLayoutId id="2147484604" r:id="rId21"/>
    <p:sldLayoutId id="2147484605" r:id="rId22"/>
    <p:sldLayoutId id="2147484606" r:id="rId23"/>
    <p:sldLayoutId id="2147484613" r:id="rId2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bg1"/>
          </a:solidFill>
          <a:latin typeface="Arial"/>
          <a:ea typeface="ＭＳ Ｐゴシック" pitchFamily="-11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-110" charset="0"/>
          <a:ea typeface="ＭＳ Ｐゴシック" pitchFamily="-110" charset="-128"/>
        </a:defRPr>
      </a:lvl9pPr>
    </p:titleStyle>
    <p:bodyStyle>
      <a:lvl1pPr marL="266700" indent="-266700" algn="l" defTabSz="457200" rtl="0" eaLnBrk="0" fontAlgn="base" hangingPunct="0"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kern="1200">
          <a:solidFill>
            <a:srgbClr val="595959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34988" indent="-268288" algn="l" defTabSz="457200" rtl="0" eaLnBrk="0" fontAlgn="base" hangingPunct="0"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-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2pPr>
      <a:lvl3pPr marL="801688" indent="-268288" algn="l" defTabSz="457200" rtl="0" eaLnBrk="0" fontAlgn="base" hangingPunct="0">
        <a:spcBef>
          <a:spcPct val="0"/>
        </a:spcBef>
        <a:spcAft>
          <a:spcPct val="0"/>
        </a:spcAft>
        <a:buClr>
          <a:srgbClr val="595959"/>
        </a:buClr>
        <a:buFont typeface="Wingdings" pitchFamily="2" charset="2"/>
        <a:buChar char="Ø"/>
        <a:defRPr kern="1200">
          <a:solidFill>
            <a:srgbClr val="595959"/>
          </a:solidFill>
          <a:latin typeface="+mn-lt"/>
          <a:ea typeface="ＭＳ Ｐゴシック" pitchFamily="-110" charset="-128"/>
          <a:cs typeface="+mn-cs"/>
        </a:defRPr>
      </a:lvl3pPr>
      <a:lvl4pPr marL="357188" indent="-357188"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595959"/>
          </a:solidFill>
          <a:latin typeface="Arial" pitchFamily="34" charset="0"/>
          <a:ea typeface="ＭＳ Ｐゴシック" pitchFamily="-110" charset="-128"/>
          <a:cs typeface="Arial" pitchFamily="34" charset="0"/>
        </a:defRPr>
      </a:lvl4pPr>
      <a:lvl5pPr marL="623888" indent="-273050" algn="l" defTabSz="457200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ü"/>
        <a:defRPr kern="1200">
          <a:solidFill>
            <a:srgbClr val="595959"/>
          </a:solidFill>
          <a:latin typeface="Arial" pitchFamily="34" charset="0"/>
          <a:ea typeface="ＭＳ Ｐゴシック" pitchFamily="-110" charset="-128"/>
          <a:cs typeface="Arial" pitchFamily="34" charset="0"/>
        </a:defRPr>
      </a:lvl5pPr>
      <a:lvl6pPr marL="898525" indent="-274638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♥"/>
        <a:tabLst>
          <a:tab pos="806450" algn="l"/>
        </a:tabLst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6pPr>
      <a:lvl7pPr marL="1163638" indent="-265113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₲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3188" y="6465888"/>
            <a:ext cx="6191250" cy="28733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15075" y="6465888"/>
            <a:ext cx="2717800" cy="287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465888"/>
            <a:ext cx="2133600" cy="2825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A36E1B-BCA5-46C2-9B10-36699D8BC4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68313" y="6469063"/>
            <a:ext cx="5446712" cy="255587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Kommunaler Erfahrungsaustausch 2017</a:t>
            </a:r>
            <a:endParaRPr lang="de-DE" dirty="0"/>
          </a:p>
        </p:txBody>
      </p:sp>
      <p:pic>
        <p:nvPicPr>
          <p:cNvPr id="4102" name="Bild 9" descr="kua-logo-pp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6150" y="301625"/>
            <a:ext cx="15128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Arial" pitchFamily="-110" charset="0"/>
          <a:ea typeface="ＭＳ Ｐゴシック" pitchFamily="-110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pic>
        <p:nvPicPr>
          <p:cNvPr id="5123" name="Bild 4" descr="kua-logo-pp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6150" y="301625"/>
            <a:ext cx="15128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el 4"/>
          <p:cNvSpPr>
            <a:spLocks noGrp="1"/>
          </p:cNvSpPr>
          <p:nvPr>
            <p:ph type="ctrTitle"/>
          </p:nvPr>
        </p:nvSpPr>
        <p:spPr>
          <a:xfrm>
            <a:off x="513973" y="3428999"/>
            <a:ext cx="8100000" cy="492443"/>
          </a:xfrm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</a:p>
        </p:txBody>
      </p:sp>
      <p:sp>
        <p:nvSpPr>
          <p:cNvPr id="60418" name="Untertitel 5"/>
          <p:cNvSpPr>
            <a:spLocks noGrp="1"/>
          </p:cNvSpPr>
          <p:nvPr>
            <p:ph type="subTitle" idx="1"/>
          </p:nvPr>
        </p:nvSpPr>
        <p:spPr bwMode="auto">
          <a:xfrm>
            <a:off x="513973" y="4861823"/>
            <a:ext cx="8100000" cy="30777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ea typeface="ＭＳ Ｐゴシック" pitchFamily="34" charset="-128"/>
              </a:rPr>
              <a:t>AG im Regierungsbezirk </a:t>
            </a:r>
            <a:r>
              <a:rPr lang="de-DE" dirty="0" smtClean="0">
                <a:ea typeface="ＭＳ Ｐゴシック" pitchFamily="34" charset="-128"/>
              </a:rPr>
              <a:t>Detmold, 11.05.2017</a:t>
            </a:r>
            <a:endParaRPr lang="de-DE" dirty="0" smtClean="0">
              <a:ea typeface="ＭＳ Ｐゴシック" pitchFamily="34" charset="-128"/>
            </a:endParaRPr>
          </a:p>
        </p:txBody>
      </p:sp>
      <p:sp>
        <p:nvSpPr>
          <p:cNvPr id="55301" name="Foliennummernplatzhalt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8475BBE-B60A-4203-9099-4E544B30CA05}" type="slidenum">
              <a:rPr lang="de-DE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Fußzeilenplatzhalter 15"/>
          <p:cNvSpPr txBox="1">
            <a:spLocks/>
          </p:cNvSpPr>
          <p:nvPr/>
        </p:nvSpPr>
        <p:spPr bwMode="auto">
          <a:xfrm>
            <a:off x="467544" y="6453336"/>
            <a:ext cx="5446712" cy="2555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10" name="Inhaltsplatzhalter 9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13889" t="1176" r="12831"/>
          <a:stretch/>
        </p:blipFill>
        <p:spPr bwMode="auto">
          <a:xfrm>
            <a:off x="1259632" y="1484784"/>
            <a:ext cx="6336704" cy="4981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3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10" name="Inhaltsplatzhalter 9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12699" r="12699"/>
          <a:stretch/>
        </p:blipFill>
        <p:spPr bwMode="auto">
          <a:xfrm>
            <a:off x="1475656" y="1484784"/>
            <a:ext cx="6408712" cy="4981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10" name="Inhaltsplatzhalter 9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3360" r="12831"/>
          <a:stretch/>
        </p:blipFill>
        <p:spPr bwMode="auto">
          <a:xfrm>
            <a:off x="1403891" y="1412776"/>
            <a:ext cx="6264453" cy="5053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3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13889" r="13228" b="8289"/>
          <a:stretch/>
        </p:blipFill>
        <p:spPr bwMode="auto">
          <a:xfrm>
            <a:off x="1619672" y="1556792"/>
            <a:ext cx="590465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12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14683" r="36507" b="38389"/>
          <a:stretch/>
        </p:blipFill>
        <p:spPr bwMode="auto">
          <a:xfrm>
            <a:off x="1691680" y="1556792"/>
            <a:ext cx="590465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9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14285" r="16270" b="12757"/>
          <a:stretch/>
        </p:blipFill>
        <p:spPr bwMode="auto">
          <a:xfrm>
            <a:off x="1547664" y="1484784"/>
            <a:ext cx="6264696" cy="4981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5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6712-C3B1-4664-BEC6-C59218ECFD0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2000" y="4428000"/>
            <a:ext cx="7252012" cy="1107996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de-DE" dirty="0" smtClean="0"/>
              <a:t>Michael Lange</a:t>
            </a:r>
            <a:br>
              <a:rPr lang="de-DE" dirty="0" smtClean="0"/>
            </a:br>
            <a:r>
              <a:rPr lang="de-DE" dirty="0" smtClean="0"/>
              <a:t>Telefon:	0211 43077-20</a:t>
            </a:r>
            <a:br>
              <a:rPr lang="de-DE" dirty="0" smtClean="0"/>
            </a:br>
            <a:r>
              <a:rPr lang="de-DE" dirty="0" smtClean="0"/>
              <a:t>Email:	lange@KommunalAgenturNRW.de</a:t>
            </a:r>
            <a:endParaRPr lang="de-DE" dirty="0"/>
          </a:p>
        </p:txBody>
      </p:sp>
      <p:sp>
        <p:nvSpPr>
          <p:cNvPr id="7" name="Inhaltsplatzhalter 7"/>
          <p:cNvSpPr>
            <a:spLocks noGrp="1"/>
          </p:cNvSpPr>
          <p:nvPr>
            <p:ph sz="quarter" idx="11"/>
          </p:nvPr>
        </p:nvSpPr>
        <p:spPr>
          <a:xfrm>
            <a:off x="203820" y="6467475"/>
            <a:ext cx="5448300" cy="257175"/>
          </a:xfrm>
        </p:spPr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Gewässerberatung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Neue Impulse für  Kommunen und Wasserverbände zur Umsetzung von Maßnahmen zur Gewässerentwicklung (hydromorphologische Maßnahmen)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</a:t>
            </a:r>
            <a:r>
              <a:rPr lang="de-DE" dirty="0" smtClean="0"/>
              <a:t>Detmold, 11</a:t>
            </a:r>
            <a:r>
              <a:rPr lang="de-DE" dirty="0" smtClean="0"/>
              <a:t>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3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Gewässerberatung: Anlass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07504" y="2412000"/>
            <a:ext cx="6192688" cy="3924000"/>
          </a:xfrm>
        </p:spPr>
        <p:txBody>
          <a:bodyPr/>
          <a:lstStyle/>
          <a:p>
            <a:r>
              <a:rPr lang="de-DE" dirty="0" smtClean="0"/>
              <a:t>Ziele der Landesregierung: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sauberes Grundwasser </a:t>
            </a:r>
            <a:r>
              <a:rPr lang="de-DE" dirty="0" smtClean="0"/>
              <a:t>und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lebendige und natürliche Flüsse</a:t>
            </a:r>
            <a:r>
              <a:rPr lang="de-DE" dirty="0" smtClean="0"/>
              <a:t> und Seen in NRW </a:t>
            </a:r>
          </a:p>
          <a:p>
            <a:pPr lvl="1"/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umfangreiche Förder- und Beratungsangebote</a:t>
            </a:r>
            <a:r>
              <a:rPr lang="de-DE" b="1" dirty="0" smtClean="0"/>
              <a:t> </a:t>
            </a:r>
            <a:r>
              <a:rPr lang="de-DE" dirty="0" smtClean="0"/>
              <a:t>für die Umsetzung von Maßnahmen zur Verbesserung der Gewässerqualität stehen zur Verfügung </a:t>
            </a:r>
          </a:p>
          <a:p>
            <a:pPr lvl="1"/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weniger als zehn Prozent </a:t>
            </a:r>
            <a:r>
              <a:rPr lang="de-DE" dirty="0" smtClean="0"/>
              <a:t>der für den Bewirtschaftungsplan NRW betrachteten 14.000 km Fließgewässer erreichen einen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guten Zustand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Weiteres Beratungsangebot </a:t>
            </a:r>
            <a:r>
              <a:rPr lang="de-DE" dirty="0" smtClean="0"/>
              <a:t>für die Kommunen und die Wasser- und Bodenverbände: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die Gewässerberatung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9" name="Grafik 8" descr="Kaja_Werre_02_klein.jpg"/>
          <p:cNvPicPr>
            <a:picLocks noChangeAspect="1"/>
          </p:cNvPicPr>
          <p:nvPr/>
        </p:nvPicPr>
        <p:blipFill>
          <a:blip r:embed="rId2"/>
          <a:srcRect l="30772" r="16765"/>
          <a:stretch>
            <a:fillRect/>
          </a:stretch>
        </p:blipFill>
        <p:spPr>
          <a:xfrm>
            <a:off x="6335688" y="2520281"/>
            <a:ext cx="2700808" cy="386104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625532" y="6165304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Foto: Stadt Detmold</a:t>
            </a:r>
            <a:endParaRPr lang="de-DE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Gewässerberatung: Ziele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52000" y="2276872"/>
            <a:ext cx="8640000" cy="392400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Dialog mit Entscheidungsträgern</a:t>
            </a:r>
          </a:p>
          <a:p>
            <a:pPr lvl="1"/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Synergien</a:t>
            </a:r>
            <a:r>
              <a:rPr lang="de-DE" dirty="0" smtClean="0"/>
              <a:t> mit anderen Aspekten der Stadt-/Gemeindeentwicklung z.B. Hochwasserschutz</a:t>
            </a:r>
          </a:p>
          <a:p>
            <a:pPr lvl="1"/>
            <a:r>
              <a:rPr lang="de-DE" dirty="0" smtClean="0"/>
              <a:t>Positive Erfahrungen anderer Kommunen als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Motivation</a:t>
            </a:r>
            <a:r>
              <a:rPr lang="de-DE" dirty="0" smtClean="0"/>
              <a:t> zur Maßnahmenumsetzung z.B. Einbindung der Öffentlichkeit, Schulprojekte</a:t>
            </a:r>
          </a:p>
          <a:p>
            <a:pPr lvl="1"/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Bewältigbarkeit</a:t>
            </a:r>
            <a:r>
              <a:rPr lang="de-DE" dirty="0" smtClean="0"/>
              <a:t> der Aufgabe z.B. Klärung fachlicher und rechtlicher Fragen</a:t>
            </a:r>
          </a:p>
          <a:p>
            <a:pPr lvl="1"/>
            <a:r>
              <a:rPr lang="de-DE" dirty="0" err="1" smtClean="0"/>
              <a:t>Generierbare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Mehrwerte</a:t>
            </a:r>
            <a:r>
              <a:rPr lang="de-DE" dirty="0" smtClean="0"/>
              <a:t> z.B. Unterhaltungsaufwände, Tourismus</a:t>
            </a:r>
          </a:p>
          <a:p>
            <a:pPr>
              <a:buFont typeface="Wingdings" pitchFamily="2" charset="2"/>
              <a:buChar char="Ø"/>
            </a:pP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Handlungsbereitschaft</a:t>
            </a:r>
            <a:r>
              <a:rPr lang="de-DE" dirty="0" smtClean="0"/>
              <a:t> auf kommunalpolitischer Ebene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Grundlagen: </a:t>
            </a:r>
          </a:p>
          <a:p>
            <a:r>
              <a:rPr lang="de-DE" dirty="0" smtClean="0"/>
              <a:t>Basisinformation und ständige Fortschreibung einer FAQ Liste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Die Kommunal Agentur NRW wird die wesentlichen Grundlagen aufarbeiten und als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Erstinformation</a:t>
            </a:r>
            <a:r>
              <a:rPr lang="de-DE" dirty="0" smtClean="0"/>
              <a:t> über ihre Homepage zur Verfügung stellen.</a:t>
            </a:r>
          </a:p>
          <a:p>
            <a:r>
              <a:rPr lang="de-DE" dirty="0" smtClean="0"/>
              <a:t>Über die gesamte Projektlaufzeit werden wiederkehrende Fragestellungen, zur Umsetzung von Maßnahmen zur Gewässerentwicklung, aufgearbeitet und als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FAQ-Liste</a:t>
            </a:r>
            <a:r>
              <a:rPr lang="de-DE" dirty="0" smtClean="0"/>
              <a:t> bereitgestellt.</a:t>
            </a:r>
          </a:p>
          <a:p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1725"/>
          <a:stretch>
            <a:fillRect/>
          </a:stretch>
        </p:blipFill>
        <p:spPr bwMode="auto">
          <a:xfrm>
            <a:off x="5724128" y="3789039"/>
            <a:ext cx="2016224" cy="24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19444"/>
          <a:stretch>
            <a:fillRect/>
          </a:stretch>
        </p:blipFill>
        <p:spPr bwMode="auto">
          <a:xfrm>
            <a:off x="4211960" y="3861047"/>
            <a:ext cx="2075618" cy="25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b="35780"/>
          <a:stretch>
            <a:fillRect/>
          </a:stretch>
        </p:blipFill>
        <p:spPr bwMode="auto">
          <a:xfrm>
            <a:off x="2555776" y="4077072"/>
            <a:ext cx="24324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Datumsplatzhalter 6"/>
          <p:cNvSpPr>
            <a:spLocks noGrp="1"/>
          </p:cNvSpPr>
          <p:nvPr>
            <p:ph type="dt" sz="half" idx="16"/>
          </p:nvPr>
        </p:nvSpPr>
        <p:spPr>
          <a:xfrm>
            <a:off x="252413" y="395288"/>
            <a:ext cx="5759450" cy="684212"/>
          </a:xfrm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468313" y="6469063"/>
            <a:ext cx="5446712" cy="255587"/>
          </a:xfrm>
        </p:spPr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Information: </a:t>
            </a:r>
          </a:p>
          <a:p>
            <a:r>
              <a:rPr lang="de-DE" dirty="0" err="1" smtClean="0"/>
              <a:t>BestPractice</a:t>
            </a:r>
            <a:r>
              <a:rPr lang="de-DE" dirty="0" smtClean="0"/>
              <a:t> Beispiele, Erfolgsfaktoren und Erfahrungsaustausch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Durchführung einer breiten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Informationskampagne</a:t>
            </a:r>
          </a:p>
          <a:p>
            <a:pPr marL="269875" lvl="1" indent="-269875">
              <a:buFont typeface="Wingdings" pitchFamily="2" charset="2"/>
              <a:buChar char="§"/>
            </a:pPr>
            <a:r>
              <a:rPr lang="de-DE" dirty="0" smtClean="0">
                <a:cs typeface="ＭＳ Ｐゴシック" pitchFamily="-110" charset="-128"/>
              </a:rPr>
              <a:t>Aufbau von Netzwerken</a:t>
            </a:r>
          </a:p>
          <a:p>
            <a:pPr lvl="1"/>
            <a:r>
              <a:rPr lang="de-DE" dirty="0" smtClean="0">
                <a:cs typeface="ＭＳ Ｐゴシック" pitchFamily="-110" charset="-128"/>
              </a:rPr>
              <a:t>regionaler und überregionaler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pitchFamily="-110" charset="-128"/>
              </a:rPr>
              <a:t>Erfahrungsaustausch</a:t>
            </a:r>
            <a:r>
              <a:rPr lang="de-DE" dirty="0" smtClean="0">
                <a:cs typeface="ＭＳ Ｐゴシック" pitchFamily="-110" charset="-128"/>
              </a:rPr>
              <a:t>, um Lösungen zur Überwindung von Umsetzungshürden aufzuzeigen</a:t>
            </a:r>
          </a:p>
          <a:p>
            <a:pPr lvl="1"/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pitchFamily="-110" charset="-128"/>
              </a:rPr>
              <a:t>Vernetzung</a:t>
            </a:r>
            <a:r>
              <a:rPr lang="de-DE" dirty="0" smtClean="0">
                <a:cs typeface="ＭＳ Ｐゴシック" pitchFamily="-110" charset="-128"/>
              </a:rPr>
              <a:t> von Verwaltung und Behörde zur effektiven und effizienten Ausgestaltung der Maßnahmen (Förderungen, Flächenbeschaffung)</a:t>
            </a:r>
          </a:p>
          <a:p>
            <a:pPr marL="269875" lvl="1" indent="-269875">
              <a:buFont typeface="Wingdings" pitchFamily="2" charset="2"/>
              <a:buChar char="§"/>
            </a:pPr>
            <a:r>
              <a:rPr lang="de-DE" dirty="0" smtClean="0">
                <a:cs typeface="ＭＳ Ｐゴシック" pitchFamily="-110" charset="-128"/>
              </a:rPr>
              <a:t>Nutzung und Durchführung von Veranstaltungen</a:t>
            </a:r>
          </a:p>
          <a:p>
            <a:pPr lvl="1"/>
            <a:r>
              <a:rPr lang="de-DE" dirty="0" smtClean="0">
                <a:cs typeface="ＭＳ Ｐゴシック" pitchFamily="-110" charset="-128"/>
              </a:rPr>
              <a:t>für kommunenübergreifenden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pitchFamily="-110" charset="-128"/>
              </a:rPr>
              <a:t>Wissenstransfer</a:t>
            </a:r>
          </a:p>
          <a:p>
            <a:pPr lvl="1"/>
            <a:r>
              <a:rPr lang="de-DE" dirty="0" smtClean="0">
                <a:cs typeface="ＭＳ Ｐゴシック" pitchFamily="-110" charset="-128"/>
              </a:rPr>
              <a:t>Darstellung alternativer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pitchFamily="-110" charset="-128"/>
              </a:rPr>
              <a:t>Umsetzungsansätze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>
          <a:xfrm>
            <a:off x="252413" y="395288"/>
            <a:ext cx="5759450" cy="684212"/>
          </a:xfrm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468313" y="6469063"/>
            <a:ext cx="5446712" cy="255587"/>
          </a:xfrm>
        </p:spPr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7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Gezielte Ansprache:</a:t>
            </a:r>
          </a:p>
          <a:p>
            <a:r>
              <a:rPr lang="de-DE" dirty="0" smtClean="0"/>
              <a:t>Erhebung und Diskussion der Sachlage und individuelle Unterstützung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52000" y="2348880"/>
            <a:ext cx="8640000" cy="3924000"/>
          </a:xfrm>
        </p:spPr>
        <p:txBody>
          <a:bodyPr/>
          <a:lstStyle/>
          <a:p>
            <a:r>
              <a:rPr lang="de-DE" dirty="0" smtClean="0"/>
              <a:t>Die Kommunal Agentur NRW wird über das Projekt Gewässerberatung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direkten Kontakt </a:t>
            </a:r>
            <a:r>
              <a:rPr lang="de-DE" dirty="0" smtClean="0"/>
              <a:t>zu einzelnen Kommunen und Wasserverbänden aufnehmen, um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als Moderator </a:t>
            </a:r>
            <a:r>
              <a:rPr lang="de-DE" dirty="0" smtClean="0"/>
              <a:t>und Mediator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alle Beteiligte </a:t>
            </a:r>
            <a:r>
              <a:rPr lang="de-DE" dirty="0" smtClean="0"/>
              <a:t>am Realisierungsprozess zusammenzuführen.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Erstansprache der Bürgermeister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dirty="0" smtClean="0"/>
              <a:t>Möglichkeit zur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Diskussion und Klärung </a:t>
            </a:r>
            <a:r>
              <a:rPr lang="de-DE" dirty="0" smtClean="0"/>
              <a:t>verschiedenster grundlegender Fragestellungen entsprechend der individuellen Belange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Vorstellung des Anliegens in Rat- und Ausschusssitzungen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Konsensfindung zwischen Akteuren z.B. Klärung der Maßnahmen- und Kostenträgerschaft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Beratung zu kommunalrechtlichen Fragen, Finanzierung von Eigenanteilen etc.</a:t>
            </a:r>
          </a:p>
          <a:p>
            <a:endParaRPr lang="de-DE" dirty="0" smtClean="0"/>
          </a:p>
          <a:p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>
          <a:xfrm>
            <a:off x="252413" y="395288"/>
            <a:ext cx="5759450" cy="684212"/>
          </a:xfrm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468313" y="6469063"/>
            <a:ext cx="5446712" cy="255587"/>
          </a:xfrm>
        </p:spPr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9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Rückkopplung der Erkenntnisse:</a:t>
            </a:r>
          </a:p>
          <a:p>
            <a:r>
              <a:rPr lang="de-DE" dirty="0" smtClean="0"/>
              <a:t>MKULNV, Bezirksregierungen sowie weiterer Prozessbeteiligter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045889-7E2F-4890-8CF6-5AFCE2A9900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Einbindung</a:t>
            </a:r>
            <a:r>
              <a:rPr lang="de-DE" dirty="0" smtClean="0"/>
              <a:t> und Übergabe an die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Fachberatungen der Bezirksregierung</a:t>
            </a:r>
          </a:p>
          <a:p>
            <a:pPr lvl="1"/>
            <a:r>
              <a:rPr lang="de-DE" dirty="0" smtClean="0"/>
              <a:t>fachliche und inhaltliche Fragestellungen z.B. zur Planung, Förderung und Genehmigung von konkreten Maßnahmen </a:t>
            </a:r>
          </a:p>
          <a:p>
            <a:pPr lvl="1"/>
            <a:r>
              <a:rPr lang="de-DE" dirty="0" smtClean="0"/>
              <a:t>Übergabe nach der Entscheidungsfindung und Klärung von Umsetzungshindernissen zur Maßnahmenabwicklung an die Fachberater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</a:t>
            </a:r>
            <a:r>
              <a:rPr lang="de-DE" dirty="0" smtClean="0"/>
              <a:t> und Beratung des </a:t>
            </a:r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MKULNV </a:t>
            </a:r>
            <a:r>
              <a:rPr lang="de-DE" dirty="0" smtClean="0">
                <a:cs typeface="+mn-cs"/>
              </a:rPr>
              <a:t>hinsichtlich weiterführender Hilfestellungen z.B. </a:t>
            </a:r>
          </a:p>
          <a:p>
            <a:pPr lvl="1"/>
            <a:r>
              <a:rPr lang="de-DE" dirty="0" smtClean="0"/>
              <a:t>Anpassung von Förderrichtlinien</a:t>
            </a:r>
          </a:p>
          <a:p>
            <a:pPr lvl="1"/>
            <a:r>
              <a:rPr lang="de-DE" dirty="0" smtClean="0"/>
              <a:t>Informationsbedarf</a:t>
            </a:r>
          </a:p>
          <a:p>
            <a:pPr lvl="1"/>
            <a:r>
              <a:rPr lang="de-DE" dirty="0" smtClean="0"/>
              <a:t>Zusammenarbeit der Akteure</a:t>
            </a:r>
          </a:p>
          <a:p>
            <a:endParaRPr lang="de-DE" b="1" dirty="0" smtClean="0"/>
          </a:p>
          <a:p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>
          <a:xfrm>
            <a:off x="252413" y="395288"/>
            <a:ext cx="5759450" cy="684212"/>
          </a:xfrm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468313" y="6469063"/>
            <a:ext cx="5446712" cy="255587"/>
          </a:xfrm>
        </p:spPr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1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BBB041-8C99-49BA-8F6B-21FACAAB534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  <a:p>
            <a:r>
              <a:rPr lang="de-DE" dirty="0" smtClean="0">
                <a:ea typeface="ＭＳ Ｐゴシック" pitchFamily="34" charset="-128"/>
              </a:rPr>
              <a:t>Neues aus der Kommunal Agentur NRW</a:t>
            </a:r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AG Detmold, 11.05.2017</a:t>
            </a:r>
            <a:endParaRPr lang="de-DE" dirty="0"/>
          </a:p>
        </p:txBody>
      </p:sp>
      <p:pic>
        <p:nvPicPr>
          <p:cNvPr id="10" name="Inhaltsplatzhalter 9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13624" t="4468" r="14550" b="3587"/>
          <a:stretch/>
        </p:blipFill>
        <p:spPr bwMode="auto">
          <a:xfrm>
            <a:off x="1331640" y="1484784"/>
            <a:ext cx="6508989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98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Vorlage">
  <a:themeElements>
    <a:clrScheme name="Kommunal Agentur NRW 2014">
      <a:dk1>
        <a:sysClr val="windowText" lastClr="000000"/>
      </a:dk1>
      <a:lt1>
        <a:sysClr val="window" lastClr="FFFFFF"/>
      </a:lt1>
      <a:dk2>
        <a:srgbClr val="B4B4B4"/>
      </a:dk2>
      <a:lt2>
        <a:srgbClr val="999999"/>
      </a:lt2>
      <a:accent1>
        <a:srgbClr val="00487C"/>
      </a:accent1>
      <a:accent2>
        <a:srgbClr val="E3681F"/>
      </a:accent2>
      <a:accent3>
        <a:srgbClr val="69388E"/>
      </a:accent3>
      <a:accent4>
        <a:srgbClr val="AE005B"/>
      </a:accent4>
      <a:accent5>
        <a:srgbClr val="98BC27"/>
      </a:accent5>
      <a:accent6>
        <a:srgbClr val="EED127"/>
      </a:accent6>
      <a:hlink>
        <a:srgbClr val="00487C"/>
      </a:hlink>
      <a:folHlink>
        <a:srgbClr val="6A388E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9547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9547F"/>
        </a:accent6>
        <a:hlink>
          <a:srgbClr val="009999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9547F"/>
        </a:accent6>
        <a:hlink>
          <a:srgbClr val="009999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9547F"/>
        </a:accent6>
        <a:hlink>
          <a:srgbClr val="9BC426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lussfolien">
  <a:themeElements>
    <a:clrScheme name="Kommunal Agentur NRW 2014">
      <a:dk1>
        <a:sysClr val="windowText" lastClr="000000"/>
      </a:dk1>
      <a:lt1>
        <a:sysClr val="window" lastClr="FFFFFF"/>
      </a:lt1>
      <a:dk2>
        <a:srgbClr val="B4B4B4"/>
      </a:dk2>
      <a:lt2>
        <a:srgbClr val="999999"/>
      </a:lt2>
      <a:accent1>
        <a:srgbClr val="00487C"/>
      </a:accent1>
      <a:accent2>
        <a:srgbClr val="E3681F"/>
      </a:accent2>
      <a:accent3>
        <a:srgbClr val="69388E"/>
      </a:accent3>
      <a:accent4>
        <a:srgbClr val="AE005B"/>
      </a:accent4>
      <a:accent5>
        <a:srgbClr val="98BC27"/>
      </a:accent5>
      <a:accent6>
        <a:srgbClr val="EED127"/>
      </a:accent6>
      <a:hlink>
        <a:srgbClr val="00487C"/>
      </a:hlink>
      <a:folHlink>
        <a:srgbClr val="6A388E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9547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9547F"/>
        </a:accent6>
        <a:hlink>
          <a:srgbClr val="009999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9547F"/>
        </a:accent6>
        <a:hlink>
          <a:srgbClr val="009999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405E8D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9547F"/>
        </a:accent6>
        <a:hlink>
          <a:srgbClr val="9BC426"/>
        </a:hlink>
        <a:folHlink>
          <a:srgbClr val="ADD7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altsfolien">
  <a:themeElements>
    <a:clrScheme name="Kommunal Agentur NRW 2014">
      <a:dk1>
        <a:sysClr val="windowText" lastClr="000000"/>
      </a:dk1>
      <a:lt1>
        <a:sysClr val="window" lastClr="FFFFFF"/>
      </a:lt1>
      <a:dk2>
        <a:srgbClr val="B4B4B4"/>
      </a:dk2>
      <a:lt2>
        <a:srgbClr val="999999"/>
      </a:lt2>
      <a:accent1>
        <a:srgbClr val="00487C"/>
      </a:accent1>
      <a:accent2>
        <a:srgbClr val="E3681F"/>
      </a:accent2>
      <a:accent3>
        <a:srgbClr val="69388E"/>
      </a:accent3>
      <a:accent4>
        <a:srgbClr val="AE005B"/>
      </a:accent4>
      <a:accent5>
        <a:srgbClr val="98BC27"/>
      </a:accent5>
      <a:accent6>
        <a:srgbClr val="EED127"/>
      </a:accent6>
      <a:hlink>
        <a:srgbClr val="00487C"/>
      </a:hlink>
      <a:folHlink>
        <a:srgbClr val="6A388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eißer Hintergrund">
  <a:themeElements>
    <a:clrScheme name="Kommunal Agentur NRW 2014">
      <a:dk1>
        <a:sysClr val="windowText" lastClr="000000"/>
      </a:dk1>
      <a:lt1>
        <a:sysClr val="window" lastClr="FFFFFF"/>
      </a:lt1>
      <a:dk2>
        <a:srgbClr val="B4B4B4"/>
      </a:dk2>
      <a:lt2>
        <a:srgbClr val="999999"/>
      </a:lt2>
      <a:accent1>
        <a:srgbClr val="00487C"/>
      </a:accent1>
      <a:accent2>
        <a:srgbClr val="E3681F"/>
      </a:accent2>
      <a:accent3>
        <a:srgbClr val="69388E"/>
      </a:accent3>
      <a:accent4>
        <a:srgbClr val="AE005B"/>
      </a:accent4>
      <a:accent5>
        <a:srgbClr val="98BC27"/>
      </a:accent5>
      <a:accent6>
        <a:srgbClr val="EED127"/>
      </a:accent6>
      <a:hlink>
        <a:srgbClr val="00487C"/>
      </a:hlink>
      <a:folHlink>
        <a:srgbClr val="6A38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enutzerdefiniertes Design">
  <a:themeElements>
    <a:clrScheme name="Kommunal Agentur NRW 2014">
      <a:dk1>
        <a:sysClr val="windowText" lastClr="000000"/>
      </a:dk1>
      <a:lt1>
        <a:sysClr val="window" lastClr="FFFFFF"/>
      </a:lt1>
      <a:dk2>
        <a:srgbClr val="B4B4B4"/>
      </a:dk2>
      <a:lt2>
        <a:srgbClr val="999999"/>
      </a:lt2>
      <a:accent1>
        <a:srgbClr val="00487C"/>
      </a:accent1>
      <a:accent2>
        <a:srgbClr val="E3681F"/>
      </a:accent2>
      <a:accent3>
        <a:srgbClr val="69388E"/>
      </a:accent3>
      <a:accent4>
        <a:srgbClr val="AE005B"/>
      </a:accent4>
      <a:accent5>
        <a:srgbClr val="98BC27"/>
      </a:accent5>
      <a:accent6>
        <a:srgbClr val="EED127"/>
      </a:accent6>
      <a:hlink>
        <a:srgbClr val="00487C"/>
      </a:hlink>
      <a:folHlink>
        <a:srgbClr val="6A388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</Template>
  <TotalTime>0</TotalTime>
  <Words>561</Words>
  <Application>Microsoft Office PowerPoint</Application>
  <PresentationFormat>Bildschirmpräsentation (4:3)</PresentationFormat>
  <Paragraphs>114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Arial (Textkörper)</vt:lpstr>
      <vt:lpstr>Calibri</vt:lpstr>
      <vt:lpstr>Courier New</vt:lpstr>
      <vt:lpstr>Wingdings</vt:lpstr>
      <vt:lpstr>PowerPoint_Vorlage</vt:lpstr>
      <vt:lpstr>Schlussfolien</vt:lpstr>
      <vt:lpstr>Inhaltsfolien</vt:lpstr>
      <vt:lpstr>Weißer Hintergrund</vt:lpstr>
      <vt:lpstr>Benutzerdefiniertes Design</vt:lpstr>
      <vt:lpstr>Neues aus der Kommunal Agentur NRW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Michael Lange Telefon: 0211 43077-20 Email: lange@KommunalAgenturNRW.de</vt:lpstr>
    </vt:vector>
  </TitlesOfParts>
  <Company>Kommunal- und Abwasserberatung NRW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Knur</dc:creator>
  <cp:lastModifiedBy>lange</cp:lastModifiedBy>
  <cp:revision>223</cp:revision>
  <dcterms:created xsi:type="dcterms:W3CDTF">2016-03-17T14:29:11Z</dcterms:created>
  <dcterms:modified xsi:type="dcterms:W3CDTF">2017-05-03T08:00:17Z</dcterms:modified>
</cp:coreProperties>
</file>